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1D9C90-6AE2-4339-840A-F3B01CF8E5C9}">
  <a:tblStyle styleId="{791D9C90-6AE2-4339-840A-F3B01CF8E5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386A872-B324-43CC-8677-CC3024E2D959}" styleName="Table_1">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fill>
          <a:solidFill>
            <a:srgbClr val="FFFFFF"/>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a0108e35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a0108e35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Returning back to our task, what kind of input data we expect? Given a query word, we need to capture all occ</a:t>
            </a:r>
            <a:r>
              <a:rPr lang="en"/>
              <a:t>urrence of this query word and its left and right context. The first challenging we meet during this stage was that there’s no enough space for decompressed datasets. And another one is a linear search function takes a long time to execute. Therefore, we try to read data from original zipfile instead of unzipping it. And in order to retrieve matches from massive documents in real time, we built Elasticsearch indices for each document. </a:t>
            </a:r>
            <a:r>
              <a:rPr lang="en"/>
              <a:t>Elasticsearch is an open source distributed, RESTful search and analytics engine capable of efficiently solving search and querying for large datasets.</a:t>
            </a:r>
            <a:r>
              <a:rPr i="1" lang="en" sz="1200">
                <a:solidFill>
                  <a:schemeClr val="dk1"/>
                </a:solidFill>
                <a:latin typeface="Times New Roman"/>
                <a:ea typeface="Times New Roman"/>
                <a:cs typeface="Times New Roman"/>
                <a:sym typeface="Times New Roman"/>
              </a:rPr>
              <a:t> </a:t>
            </a:r>
            <a:r>
              <a:rPr lang="en"/>
              <a:t>So depending on that, </a:t>
            </a:r>
            <a:r>
              <a:rPr lang="en"/>
              <a:t> we retrieved all documents which contain a </a:t>
            </a:r>
            <a:r>
              <a:rPr lang="en"/>
              <a:t>query</a:t>
            </a:r>
            <a:r>
              <a:rPr lang="en"/>
              <a:t> word and then filter out all instances by iterating these documents.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8a0108e35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a0108e35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a0108e350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a0108e350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a0108e35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a0108e35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200">
                <a:solidFill>
                  <a:schemeClr val="dk1"/>
                </a:solidFill>
                <a:latin typeface="Courier New"/>
                <a:ea typeface="Courier New"/>
                <a:cs typeface="Courier New"/>
                <a:sym typeface="Courier New"/>
              </a:rPr>
              <a:t>Uses correlations to find patterns in the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a0108e35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a0108e35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a0108e35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a0108e35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a0108e350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a0108e350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a0108e350_6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a0108e350_6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a0108e35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a0108e35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a0108e35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a0108e35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a0fba52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a0fba52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a0108e35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a0108e35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Therefore if we were to calculate a ROUGE score of two identical text samples it would be one and the more dissimilar the text samples, the lower the ROUGE score will be.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a0fba52d0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a0fba52d0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a0108e350_6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a0108e350_6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the model we proposed, we ran several tests on different query words. Here is an example of word, ‘Paucity’.  After clustering, we had 16 clusters which means we would have 16 concor</a:t>
            </a:r>
            <a:r>
              <a:rPr lang="en"/>
              <a:t>dance results. The rouge score for this  was ~0.24. And remember that lower the </a:t>
            </a:r>
            <a:r>
              <a:rPr lang="en">
                <a:solidFill>
                  <a:schemeClr val="dk1"/>
                </a:solidFill>
              </a:rPr>
              <a:t>rouge</a:t>
            </a:r>
            <a:r>
              <a:rPr lang="en"/>
              <a:t> is, less similar the instances are and finally better results we get. So the rouge score for randomly picked instances was ~0.29 which was higher than KMeans results. It proves that in this case, Kmeans could beat the randomness. If you take a close look at the random results, especially the blue instances, you will find that ‘there is a paucity of data’ is a kinda redundant.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a0108e350_6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a0108e350_6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another test, on word, ‘Infection’. For this word, we got 25 clusters and Kmeans score was a little bit lower than the random score. If looking at the random results, there’re several instances sharing some common information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a0108e350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a0108e350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Apart from single word tests</a:t>
            </a:r>
            <a:r>
              <a:rPr lang="en"/>
              <a:t>, we inv</a:t>
            </a:r>
            <a:r>
              <a:rPr lang="en"/>
              <a:t>estigated </a:t>
            </a:r>
            <a:r>
              <a:rPr lang="en"/>
              <a:t>100 words from covid corpus and 100 words from assnat corpus respectively. In terms of Covid corpus, more than 58% of times our clustering method could beat randomness; And for Assnat, it was 54%. That means, generall</a:t>
            </a:r>
            <a:r>
              <a:rPr lang="en"/>
              <a:t>y speaking,</a:t>
            </a:r>
            <a:r>
              <a:rPr lang="en"/>
              <a:t> clustering results could achieve a better perf</a:t>
            </a:r>
            <a:r>
              <a:rPr lang="en"/>
              <a:t>ormance than randomness</a:t>
            </a:r>
            <a:r>
              <a:rPr lang="e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a0108e35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a0108e35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figure is comparing two clustering methods, optics and dbscan. Looking at the top plot, reachability plot. </a:t>
            </a:r>
            <a:r>
              <a:rPr lang="en">
                <a:solidFill>
                  <a:schemeClr val="dk1"/>
                </a:solidFill>
              </a:rPr>
              <a:t>The reachability means a distance from a data point to a core point in this cluster. </a:t>
            </a:r>
            <a:r>
              <a:rPr lang="en"/>
              <a:t>Each green point represents a real data point and all points are in green means they are in one cluster. This plot says all points could be connected to a core point within 1.0 distance. It exactly corresponded to the clustering results from OPTICS, looking at the first sub-plot below. And then switching to the second plot, it shows DBSCAN results at 0.5 epsilon. All points colored in gray mean they are all regarded as noise. So there’s no cluster. How about DBSCAN at 1.0 epsilon. We could see that it’s same as OPTICS that all points in one cluster. In summary, OPTICS and DBSCAN are not stable in this case because they tend to be sens</a:t>
            </a:r>
            <a:r>
              <a:rPr lang="en"/>
              <a:t>itive to some parameters like min_samples in OPTICS and epsilon in DBSCAN.</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a0108e35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a0108e35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Contrast with OPTICS and DBSCAN, KMeans takes consideration of all data points. The only one para</a:t>
            </a:r>
            <a:r>
              <a:rPr lang="en"/>
              <a:t>meter needs to be controlled is </a:t>
            </a:r>
            <a:r>
              <a:rPr lang="en"/>
              <a:t>the number of clusters K. We built a function cal</a:t>
            </a:r>
            <a:r>
              <a:rPr lang="en"/>
              <a:t>culating the optimal K. </a:t>
            </a:r>
            <a:r>
              <a:rPr lang="en"/>
              <a:t> Here are two examples, results on words, ‘paucity’ and ‘lysosome’. You may see that the data points are classi</a:t>
            </a:r>
            <a:r>
              <a:rPr lang="en"/>
              <a:t>fied into </a:t>
            </a:r>
            <a:r>
              <a:rPr lang="en"/>
              <a:t>several</a:t>
            </a:r>
            <a:r>
              <a:rPr lang="en"/>
              <a:t> quite distinctive clusters. Then we pick up centroids of each cluster as a results which are listed on the table.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a0108e35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a0108e35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r>
              <a:rPr lang="en">
                <a:solidFill>
                  <a:schemeClr val="dk1"/>
                </a:solidFill>
              </a:rPr>
              <a:t>paucity’ and ‘lysosome’ are two low frequency words in our dataset. And now we test two high frequency words, IMMUNE and ANTIBODY. As we can see from the pictures and table, there’s no big difference when clustering high/low frequency words.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a0108e350_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a0108e350_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a0108e35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a0108e35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8a0108e3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a0108e3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a0108e350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a0108e350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a0108e35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a0108e35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a0108e3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a0108e3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a0108e3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a0108e3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a0108e3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a0108e3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a0108e35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a0108e35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8a0108e35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a0108e35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two datasets, which are assnat and covid. Assnat is a French corpus that collects </a:t>
            </a:r>
            <a:r>
              <a:rPr lang="en"/>
              <a:t>documents of the parliamentary work in Quebec. It contains ~five thousand documents and over 200 million tokens. Another English corpus, Covid, is built upon more than 57,000 scholarly articles related to the novel coronavirus.  It’s worthy mentioning here that the datasets are quite big, like the assnat dataset takes ~80G space after decompression.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a0108e350_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a0108e350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let’s take a look at dataset structure. Both of two datasets follow the same structure. Basically, each one has two json files and two folders. Corpus.json contains basic information of this corpus, like corpus id, title, la</a:t>
            </a:r>
            <a:r>
              <a:rPr lang="en"/>
              <a:t>nguages and document counts. CorpusStructure.json file explain the detailed structure of groups folder. The documents folders maintain a set of raw documents. The group folder has another two sub-folders. One is about document metadata and another is actually annotation files that cover split sentences and tokenized words.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294125"/>
            <a:ext cx="9144000" cy="126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4200">
                <a:latin typeface="Impact"/>
                <a:ea typeface="Impact"/>
                <a:cs typeface="Impact"/>
                <a:sym typeface="Impact"/>
              </a:rPr>
              <a:t>A </a:t>
            </a:r>
            <a:r>
              <a:rPr lang="en" sz="4200">
                <a:latin typeface="Impact"/>
                <a:ea typeface="Impact"/>
                <a:cs typeface="Impact"/>
                <a:sym typeface="Impact"/>
              </a:rPr>
              <a:t>Dissimilarity Based Concordancer</a:t>
            </a:r>
            <a:endParaRPr sz="4200">
              <a:latin typeface="Impact"/>
              <a:ea typeface="Impact"/>
              <a:cs typeface="Impact"/>
              <a:sym typeface="Impact"/>
            </a:endParaRPr>
          </a:p>
        </p:txBody>
      </p:sp>
      <p:sp>
        <p:nvSpPr>
          <p:cNvPr id="55" name="Google Shape;55;p13"/>
          <p:cNvSpPr txBox="1"/>
          <p:nvPr>
            <p:ph idx="1" type="subTitle"/>
          </p:nvPr>
        </p:nvSpPr>
        <p:spPr>
          <a:xfrm>
            <a:off x="152400" y="2347925"/>
            <a:ext cx="8520600" cy="126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Courier New"/>
                <a:ea typeface="Courier New"/>
                <a:cs typeface="Courier New"/>
                <a:sym typeface="Courier New"/>
              </a:rPr>
              <a:t>Submitted By:</a:t>
            </a:r>
            <a:endParaRPr sz="2100">
              <a:latin typeface="Courier New"/>
              <a:ea typeface="Courier New"/>
              <a:cs typeface="Courier New"/>
              <a:sym typeface="Courier New"/>
            </a:endParaRPr>
          </a:p>
          <a:p>
            <a:pPr indent="0" lvl="0" marL="0" rtl="0" algn="ctr">
              <a:spcBef>
                <a:spcPts val="0"/>
              </a:spcBef>
              <a:spcAft>
                <a:spcPts val="0"/>
              </a:spcAft>
              <a:buNone/>
            </a:pPr>
            <a:r>
              <a:rPr lang="en" sz="2100">
                <a:latin typeface="Courier New"/>
                <a:ea typeface="Courier New"/>
                <a:cs typeface="Courier New"/>
                <a:sym typeface="Courier New"/>
              </a:rPr>
              <a:t>Shonna Gu</a:t>
            </a:r>
            <a:endParaRPr sz="2100">
              <a:latin typeface="Courier New"/>
              <a:ea typeface="Courier New"/>
              <a:cs typeface="Courier New"/>
              <a:sym typeface="Courier New"/>
            </a:endParaRPr>
          </a:p>
          <a:p>
            <a:pPr indent="0" lvl="0" marL="0" rtl="0" algn="ctr">
              <a:spcBef>
                <a:spcPts val="0"/>
              </a:spcBef>
              <a:spcAft>
                <a:spcPts val="0"/>
              </a:spcAft>
              <a:buNone/>
            </a:pPr>
            <a:r>
              <a:rPr lang="en" sz="2100">
                <a:latin typeface="Courier New"/>
                <a:ea typeface="Courier New"/>
                <a:cs typeface="Courier New"/>
                <a:sym typeface="Courier New"/>
              </a:rPr>
              <a:t>Nicholas Sanders</a:t>
            </a:r>
            <a:endParaRPr sz="2100">
              <a:latin typeface="Courier New"/>
              <a:ea typeface="Courier New"/>
              <a:cs typeface="Courier New"/>
              <a:sym typeface="Courier New"/>
            </a:endParaRPr>
          </a:p>
          <a:p>
            <a:pPr indent="0" lvl="0" marL="0" rtl="0" algn="ctr">
              <a:spcBef>
                <a:spcPts val="0"/>
              </a:spcBef>
              <a:spcAft>
                <a:spcPts val="0"/>
              </a:spcAft>
              <a:buNone/>
            </a:pPr>
            <a:r>
              <a:rPr lang="en" sz="2100">
                <a:latin typeface="Courier New"/>
                <a:ea typeface="Courier New"/>
                <a:cs typeface="Courier New"/>
                <a:sym typeface="Courier New"/>
              </a:rPr>
              <a:t>Komal Mistry</a:t>
            </a:r>
            <a:endParaRPr sz="2100">
              <a:latin typeface="Courier New"/>
              <a:ea typeface="Courier New"/>
              <a:cs typeface="Courier New"/>
              <a:sym typeface="Courier New"/>
            </a:endParaRPr>
          </a:p>
        </p:txBody>
      </p:sp>
      <p:pic>
        <p:nvPicPr>
          <p:cNvPr id="56" name="Google Shape;56;p13"/>
          <p:cNvPicPr preferRelativeResize="0"/>
          <p:nvPr/>
        </p:nvPicPr>
        <p:blipFill>
          <a:blip r:embed="rId3">
            <a:alphaModFix/>
          </a:blip>
          <a:stretch>
            <a:fillRect/>
          </a:stretch>
        </p:blipFill>
        <p:spPr>
          <a:xfrm>
            <a:off x="152400" y="4200250"/>
            <a:ext cx="5802508"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Phase 1  Data Retrieval using ElasticSearch</a:t>
            </a:r>
            <a:endParaRPr>
              <a:latin typeface="Impact"/>
              <a:ea typeface="Impact"/>
              <a:cs typeface="Impact"/>
              <a:sym typeface="Impact"/>
            </a:endParaRPr>
          </a:p>
        </p:txBody>
      </p:sp>
      <p:sp>
        <p:nvSpPr>
          <p:cNvPr id="128" name="Google Shape;128;p22"/>
          <p:cNvSpPr txBox="1"/>
          <p:nvPr>
            <p:ph idx="1" type="body"/>
          </p:nvPr>
        </p:nvSpPr>
        <p:spPr>
          <a:xfrm>
            <a:off x="178500" y="1017725"/>
            <a:ext cx="8787000" cy="890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ourier New"/>
              <a:buChar char="-"/>
            </a:pPr>
            <a:r>
              <a:rPr b="1" lang="en" sz="1400">
                <a:solidFill>
                  <a:schemeClr val="dk1"/>
                </a:solidFill>
                <a:latin typeface="Courier New"/>
                <a:ea typeface="Courier New"/>
                <a:cs typeface="Courier New"/>
                <a:sym typeface="Courier New"/>
              </a:rPr>
              <a:t>What kind of data we need</a:t>
            </a:r>
            <a:endParaRPr b="1" sz="1400">
              <a:solidFill>
                <a:schemeClr val="dk1"/>
              </a:solidFill>
              <a:latin typeface="Courier New"/>
              <a:ea typeface="Courier New"/>
              <a:cs typeface="Courier New"/>
              <a:sym typeface="Courier New"/>
            </a:endParaRPr>
          </a:p>
          <a:p>
            <a:pPr indent="-317500" lvl="1" marL="914400" rtl="0" algn="l">
              <a:spcBef>
                <a:spcPts val="0"/>
              </a:spcBef>
              <a:spcAft>
                <a:spcPts val="0"/>
              </a:spcAft>
              <a:buClr>
                <a:schemeClr val="dk1"/>
              </a:buClr>
              <a:buSzPts val="1400"/>
              <a:buFont typeface="Courier New"/>
              <a:buChar char="-"/>
            </a:pPr>
            <a:r>
              <a:rPr lang="en">
                <a:solidFill>
                  <a:schemeClr val="dk1"/>
                </a:solidFill>
                <a:latin typeface="Courier New"/>
                <a:ea typeface="Courier New"/>
                <a:cs typeface="Courier New"/>
                <a:sym typeface="Courier New"/>
              </a:rPr>
              <a:t>query word and its contexts</a:t>
            </a:r>
            <a:endParaRPr>
              <a:solidFill>
                <a:schemeClr val="dk1"/>
              </a:solidFill>
              <a:latin typeface="Courier New"/>
              <a:ea typeface="Courier New"/>
              <a:cs typeface="Courier New"/>
              <a:sym typeface="Courier New"/>
            </a:endParaRPr>
          </a:p>
          <a:p>
            <a:pPr indent="-317500" lvl="1" marL="914400" rtl="0" algn="l">
              <a:spcBef>
                <a:spcPts val="0"/>
              </a:spcBef>
              <a:spcAft>
                <a:spcPts val="0"/>
              </a:spcAft>
              <a:buClr>
                <a:schemeClr val="dk1"/>
              </a:buClr>
              <a:buSzPts val="1400"/>
              <a:buFont typeface="Courier New"/>
              <a:buChar char="-"/>
            </a:pPr>
            <a:r>
              <a:rPr i="1" lang="en">
                <a:solidFill>
                  <a:schemeClr val="dk1"/>
                </a:solidFill>
                <a:latin typeface="Courier New"/>
                <a:ea typeface="Courier New"/>
                <a:cs typeface="Courier New"/>
                <a:sym typeface="Courier New"/>
              </a:rPr>
              <a:t>e.g. oral administration only elicited an IMMUNE response in one of six</a:t>
            </a:r>
            <a:endParaRPr>
              <a:solidFill>
                <a:schemeClr val="dk1"/>
              </a:solidFill>
              <a:latin typeface="Courier New"/>
              <a:ea typeface="Courier New"/>
              <a:cs typeface="Courier New"/>
              <a:sym typeface="Courier New"/>
            </a:endParaRPr>
          </a:p>
        </p:txBody>
      </p:sp>
      <p:sp>
        <p:nvSpPr>
          <p:cNvPr id="129" name="Google Shape;129;p22"/>
          <p:cNvSpPr txBox="1"/>
          <p:nvPr/>
        </p:nvSpPr>
        <p:spPr>
          <a:xfrm>
            <a:off x="2813000" y="4367350"/>
            <a:ext cx="6226800" cy="572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1400"/>
              </a:spcBef>
              <a:spcAft>
                <a:spcPts val="1400"/>
              </a:spcAft>
              <a:buNone/>
            </a:pPr>
            <a:r>
              <a:rPr i="1" lang="en" sz="1200">
                <a:solidFill>
                  <a:schemeClr val="dk2"/>
                </a:solidFill>
                <a:latin typeface="Times New Roman"/>
                <a:ea typeface="Times New Roman"/>
                <a:cs typeface="Times New Roman"/>
                <a:sym typeface="Times New Roman"/>
              </a:rPr>
              <a:t>Note: Elasticsearch is an open source distributed, RESTful search and analytics engine capable of efficiently solving search and querying for large datasets</a:t>
            </a:r>
            <a:endParaRPr i="1" sz="1200">
              <a:latin typeface="Times New Roman"/>
              <a:ea typeface="Times New Roman"/>
              <a:cs typeface="Times New Roman"/>
              <a:sym typeface="Times New Roman"/>
            </a:endParaRPr>
          </a:p>
        </p:txBody>
      </p:sp>
      <p:sp>
        <p:nvSpPr>
          <p:cNvPr id="130" name="Google Shape;130;p22"/>
          <p:cNvSpPr txBox="1"/>
          <p:nvPr/>
        </p:nvSpPr>
        <p:spPr>
          <a:xfrm>
            <a:off x="160875" y="1815575"/>
            <a:ext cx="8520600" cy="956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ourier New"/>
              <a:buChar char="-"/>
            </a:pPr>
            <a:r>
              <a:rPr b="1" lang="en">
                <a:solidFill>
                  <a:schemeClr val="dk1"/>
                </a:solidFill>
                <a:latin typeface="Courier New"/>
                <a:ea typeface="Courier New"/>
                <a:cs typeface="Courier New"/>
                <a:sym typeface="Courier New"/>
              </a:rPr>
              <a:t>What difficulties we have when retrieving data</a:t>
            </a:r>
            <a:endParaRPr b="1">
              <a:solidFill>
                <a:schemeClr val="dk1"/>
              </a:solidFill>
              <a:latin typeface="Courier New"/>
              <a:ea typeface="Courier New"/>
              <a:cs typeface="Courier New"/>
              <a:sym typeface="Courier New"/>
            </a:endParaRPr>
          </a:p>
          <a:p>
            <a:pPr indent="-317500" lvl="1" marL="914400" rtl="0" algn="l">
              <a:lnSpc>
                <a:spcPct val="115000"/>
              </a:lnSpc>
              <a:spcBef>
                <a:spcPts val="0"/>
              </a:spcBef>
              <a:spcAft>
                <a:spcPts val="0"/>
              </a:spcAft>
              <a:buClr>
                <a:schemeClr val="dk1"/>
              </a:buClr>
              <a:buSzPts val="1400"/>
              <a:buFont typeface="Courier New"/>
              <a:buChar char="-"/>
            </a:pPr>
            <a:r>
              <a:rPr lang="en">
                <a:solidFill>
                  <a:schemeClr val="dk1"/>
                </a:solidFill>
                <a:latin typeface="Courier New"/>
                <a:ea typeface="Courier New"/>
                <a:cs typeface="Courier New"/>
                <a:sym typeface="Courier New"/>
              </a:rPr>
              <a:t>no enough space for decompression </a:t>
            </a:r>
            <a:endParaRPr>
              <a:solidFill>
                <a:schemeClr val="dk1"/>
              </a:solidFill>
              <a:latin typeface="Courier New"/>
              <a:ea typeface="Courier New"/>
              <a:cs typeface="Courier New"/>
              <a:sym typeface="Courier New"/>
            </a:endParaRPr>
          </a:p>
          <a:p>
            <a:pPr indent="-317500" lvl="1" marL="914400" rtl="0" algn="l">
              <a:lnSpc>
                <a:spcPct val="115000"/>
              </a:lnSpc>
              <a:spcBef>
                <a:spcPts val="0"/>
              </a:spcBef>
              <a:spcAft>
                <a:spcPts val="0"/>
              </a:spcAft>
              <a:buClr>
                <a:schemeClr val="dk1"/>
              </a:buClr>
              <a:buSzPts val="1400"/>
              <a:buFont typeface="Courier New"/>
              <a:buChar char="-"/>
            </a:pPr>
            <a:r>
              <a:rPr lang="en">
                <a:solidFill>
                  <a:schemeClr val="dk1"/>
                </a:solidFill>
                <a:latin typeface="Courier New"/>
                <a:ea typeface="Courier New"/>
                <a:cs typeface="Courier New"/>
                <a:sym typeface="Courier New"/>
              </a:rPr>
              <a:t>a linear search function takes an incredibly long time to execute </a:t>
            </a:r>
            <a:endParaRPr/>
          </a:p>
        </p:txBody>
      </p:sp>
      <p:sp>
        <p:nvSpPr>
          <p:cNvPr id="131" name="Google Shape;131;p22"/>
          <p:cNvSpPr txBox="1"/>
          <p:nvPr/>
        </p:nvSpPr>
        <p:spPr>
          <a:xfrm>
            <a:off x="160875" y="2626988"/>
            <a:ext cx="8244600" cy="102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ourier New"/>
              <a:buChar char="-"/>
            </a:pPr>
            <a:r>
              <a:rPr b="1" lang="en">
                <a:solidFill>
                  <a:schemeClr val="dk1"/>
                </a:solidFill>
                <a:latin typeface="Courier New"/>
                <a:ea typeface="Courier New"/>
                <a:cs typeface="Courier New"/>
                <a:sym typeface="Courier New"/>
              </a:rPr>
              <a:t>How we solved the problems</a:t>
            </a:r>
            <a:endParaRPr b="1">
              <a:solidFill>
                <a:schemeClr val="dk1"/>
              </a:solidFill>
              <a:latin typeface="Courier New"/>
              <a:ea typeface="Courier New"/>
              <a:cs typeface="Courier New"/>
              <a:sym typeface="Courier New"/>
            </a:endParaRPr>
          </a:p>
          <a:p>
            <a:pPr indent="-317500" lvl="1" marL="914400" rtl="0" algn="l">
              <a:lnSpc>
                <a:spcPct val="115000"/>
              </a:lnSpc>
              <a:spcBef>
                <a:spcPts val="0"/>
              </a:spcBef>
              <a:spcAft>
                <a:spcPts val="0"/>
              </a:spcAft>
              <a:buClr>
                <a:schemeClr val="dk1"/>
              </a:buClr>
              <a:buSzPts val="1400"/>
              <a:buFont typeface="Courier New"/>
              <a:buChar char="-"/>
            </a:pPr>
            <a:r>
              <a:rPr lang="en">
                <a:solidFill>
                  <a:schemeClr val="dk1"/>
                </a:solidFill>
                <a:latin typeface="Courier New"/>
                <a:ea typeface="Courier New"/>
                <a:cs typeface="Courier New"/>
                <a:sym typeface="Courier New"/>
              </a:rPr>
              <a:t>read data from zip file(~7G) directly</a:t>
            </a:r>
            <a:endParaRPr>
              <a:solidFill>
                <a:schemeClr val="dk1"/>
              </a:solidFill>
              <a:latin typeface="Courier New"/>
              <a:ea typeface="Courier New"/>
              <a:cs typeface="Courier New"/>
              <a:sym typeface="Courier New"/>
            </a:endParaRPr>
          </a:p>
          <a:p>
            <a:pPr indent="-317500" lvl="1" marL="914400" rtl="0" algn="l">
              <a:lnSpc>
                <a:spcPct val="115000"/>
              </a:lnSpc>
              <a:spcBef>
                <a:spcPts val="0"/>
              </a:spcBef>
              <a:spcAft>
                <a:spcPts val="0"/>
              </a:spcAft>
              <a:buClr>
                <a:schemeClr val="dk1"/>
              </a:buClr>
              <a:buSzPts val="1400"/>
              <a:buFont typeface="Courier New"/>
              <a:buChar char="-"/>
            </a:pPr>
            <a:r>
              <a:rPr lang="en">
                <a:solidFill>
                  <a:schemeClr val="dk1"/>
                </a:solidFill>
                <a:latin typeface="Courier New"/>
                <a:ea typeface="Courier New"/>
                <a:cs typeface="Courier New"/>
                <a:sym typeface="Courier New"/>
              </a:rPr>
              <a:t>built Elasticsearch indices for quickly searching targets</a:t>
            </a:r>
            <a:endParaRPr>
              <a:solidFill>
                <a:schemeClr val="dk1"/>
              </a:solidFill>
            </a:endParaRPr>
          </a:p>
        </p:txBody>
      </p:sp>
      <p:sp>
        <p:nvSpPr>
          <p:cNvPr id="132" name="Google Shape;132;p22"/>
          <p:cNvSpPr txBox="1"/>
          <p:nvPr/>
        </p:nvSpPr>
        <p:spPr>
          <a:xfrm>
            <a:off x="160875" y="3458575"/>
            <a:ext cx="8671500" cy="1073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ourier New"/>
              <a:buChar char="-"/>
            </a:pPr>
            <a:r>
              <a:rPr b="1" lang="en">
                <a:solidFill>
                  <a:schemeClr val="dk1"/>
                </a:solidFill>
                <a:latin typeface="Courier New"/>
                <a:ea typeface="Courier New"/>
                <a:cs typeface="Courier New"/>
                <a:sym typeface="Courier New"/>
              </a:rPr>
              <a:t>How we used Elasticsearch in this project</a:t>
            </a:r>
            <a:endParaRPr b="1">
              <a:solidFill>
                <a:schemeClr val="dk1"/>
              </a:solidFill>
              <a:latin typeface="Courier New"/>
              <a:ea typeface="Courier New"/>
              <a:cs typeface="Courier New"/>
              <a:sym typeface="Courier New"/>
            </a:endParaRPr>
          </a:p>
          <a:p>
            <a:pPr indent="-317500" lvl="1" marL="914400" rtl="0" algn="l">
              <a:lnSpc>
                <a:spcPct val="115000"/>
              </a:lnSpc>
              <a:spcBef>
                <a:spcPts val="0"/>
              </a:spcBef>
              <a:spcAft>
                <a:spcPts val="0"/>
              </a:spcAft>
              <a:buClr>
                <a:schemeClr val="dk1"/>
              </a:buClr>
              <a:buSzPts val="1400"/>
              <a:buFont typeface="Courier New"/>
              <a:buChar char="-"/>
            </a:pPr>
            <a:r>
              <a:rPr lang="en">
                <a:solidFill>
                  <a:schemeClr val="dk1"/>
                </a:solidFill>
                <a:latin typeface="Courier New"/>
                <a:ea typeface="Courier New"/>
                <a:cs typeface="Courier New"/>
                <a:sym typeface="Courier New"/>
              </a:rPr>
              <a:t>created indices upon each document and retrieved all documents that contain a query word</a:t>
            </a:r>
            <a:endParaRPr>
              <a:solidFill>
                <a:schemeClr val="dk1"/>
              </a:solidFill>
              <a:latin typeface="Courier New"/>
              <a:ea typeface="Courier New"/>
              <a:cs typeface="Courier New"/>
              <a:sym typeface="Courier New"/>
            </a:endParaRPr>
          </a:p>
          <a:p>
            <a:pPr indent="-317500" lvl="1" marL="914400" rtl="0" algn="l">
              <a:lnSpc>
                <a:spcPct val="115000"/>
              </a:lnSpc>
              <a:spcBef>
                <a:spcPts val="0"/>
              </a:spcBef>
              <a:spcAft>
                <a:spcPts val="0"/>
              </a:spcAft>
              <a:buClr>
                <a:schemeClr val="dk1"/>
              </a:buClr>
              <a:buSzPts val="1400"/>
              <a:buFont typeface="Courier New"/>
              <a:buChar char="-"/>
            </a:pPr>
            <a:r>
              <a:rPr lang="en">
                <a:solidFill>
                  <a:schemeClr val="dk1"/>
                </a:solidFill>
                <a:latin typeface="Courier New"/>
                <a:ea typeface="Courier New"/>
                <a:cs typeface="Courier New"/>
                <a:sym typeface="Courier New"/>
              </a:rPr>
              <a:t>extract instances by iterating these retrieved documents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24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Phase 2 Feature Engineering</a:t>
            </a:r>
            <a:endParaRPr>
              <a:latin typeface="Impact"/>
              <a:ea typeface="Impact"/>
              <a:cs typeface="Impact"/>
              <a:sym typeface="Impact"/>
            </a:endParaRPr>
          </a:p>
        </p:txBody>
      </p:sp>
      <p:sp>
        <p:nvSpPr>
          <p:cNvPr id="138" name="Google Shape;138;p23"/>
          <p:cNvSpPr txBox="1"/>
          <p:nvPr>
            <p:ph idx="1" type="body"/>
          </p:nvPr>
        </p:nvSpPr>
        <p:spPr>
          <a:xfrm>
            <a:off x="311700" y="1017725"/>
            <a:ext cx="8520600" cy="5727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This phase of the pipeline consists of deriving meaningful features from the contexts / instances retrieved from the elasticsearch querying</a:t>
            </a:r>
            <a:endParaRPr sz="1200">
              <a:solidFill>
                <a:schemeClr val="dk1"/>
              </a:solidFill>
              <a:latin typeface="Courier New"/>
              <a:ea typeface="Courier New"/>
              <a:cs typeface="Courier New"/>
              <a:sym typeface="Courier New"/>
            </a:endParaRPr>
          </a:p>
        </p:txBody>
      </p:sp>
      <p:sp>
        <p:nvSpPr>
          <p:cNvPr id="139" name="Google Shape;139;p23"/>
          <p:cNvSpPr txBox="1"/>
          <p:nvPr/>
        </p:nvSpPr>
        <p:spPr>
          <a:xfrm>
            <a:off x="311700" y="1497500"/>
            <a:ext cx="8459700" cy="8259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The goal is to vectorize this collection of instances so that we can use clustering to return a diverse set of concordances, based on the features represented in the vectors.</a:t>
            </a:r>
            <a:endParaRPr sz="1200">
              <a:solidFill>
                <a:schemeClr val="dk1"/>
              </a:solidFill>
              <a:latin typeface="Courier New"/>
              <a:ea typeface="Courier New"/>
              <a:cs typeface="Courier New"/>
              <a:sym typeface="Courier New"/>
            </a:endParaRPr>
          </a:p>
        </p:txBody>
      </p:sp>
      <p:sp>
        <p:nvSpPr>
          <p:cNvPr id="140" name="Google Shape;140;p23"/>
          <p:cNvSpPr txBox="1"/>
          <p:nvPr/>
        </p:nvSpPr>
        <p:spPr>
          <a:xfrm>
            <a:off x="311700" y="2165988"/>
            <a:ext cx="8520600" cy="8259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In our implementation we consider each context to be an aggregated vector which is formed from the vectors of the words found in the context. To explore the efficiency of word embeddings, we chose four techniques to extract vectors:</a:t>
            </a:r>
            <a:endParaRPr sz="1200">
              <a:solidFill>
                <a:schemeClr val="dk1"/>
              </a:solidFill>
              <a:latin typeface="Courier New"/>
              <a:ea typeface="Courier New"/>
              <a:cs typeface="Courier New"/>
              <a:sym typeface="Courier New"/>
            </a:endParaRPr>
          </a:p>
        </p:txBody>
      </p:sp>
      <p:sp>
        <p:nvSpPr>
          <p:cNvPr id="141" name="Google Shape;141;p23"/>
          <p:cNvSpPr txBox="1"/>
          <p:nvPr/>
        </p:nvSpPr>
        <p:spPr>
          <a:xfrm>
            <a:off x="1207150" y="2924150"/>
            <a:ext cx="7254300" cy="57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Courier New"/>
                <a:ea typeface="Courier New"/>
                <a:cs typeface="Courier New"/>
                <a:sym typeface="Courier New"/>
              </a:rPr>
              <a:t>a. </a:t>
            </a:r>
            <a:r>
              <a:rPr b="1" lang="en" sz="1200">
                <a:solidFill>
                  <a:schemeClr val="dk1"/>
                </a:solidFill>
                <a:latin typeface="Courier New"/>
                <a:ea typeface="Courier New"/>
                <a:cs typeface="Courier New"/>
                <a:sym typeface="Courier New"/>
              </a:rPr>
              <a:t>Word2Vec</a:t>
            </a:r>
            <a:r>
              <a:rPr lang="en" sz="1200">
                <a:solidFill>
                  <a:schemeClr val="dk1"/>
                </a:solidFill>
                <a:latin typeface="Courier New"/>
                <a:ea typeface="Courier New"/>
                <a:cs typeface="Courier New"/>
                <a:sym typeface="Courier New"/>
              </a:rPr>
              <a:t> (model derived from 10,000 documents in COVID and 1000 documents in Assnat corpus)</a:t>
            </a:r>
            <a:endParaRPr sz="1200">
              <a:solidFill>
                <a:schemeClr val="dk1"/>
              </a:solidFill>
              <a:latin typeface="Courier New"/>
              <a:ea typeface="Courier New"/>
              <a:cs typeface="Courier New"/>
              <a:sym typeface="Courier New"/>
            </a:endParaRPr>
          </a:p>
        </p:txBody>
      </p:sp>
      <p:sp>
        <p:nvSpPr>
          <p:cNvPr id="142" name="Google Shape;142;p23"/>
          <p:cNvSpPr txBox="1"/>
          <p:nvPr/>
        </p:nvSpPr>
        <p:spPr>
          <a:xfrm>
            <a:off x="1207150" y="3426250"/>
            <a:ext cx="7143600" cy="675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Courier New"/>
                <a:ea typeface="Courier New"/>
                <a:cs typeface="Courier New"/>
                <a:sym typeface="Courier New"/>
              </a:rPr>
              <a:t>b. </a:t>
            </a:r>
            <a:r>
              <a:rPr b="1" lang="en" sz="1200">
                <a:solidFill>
                  <a:schemeClr val="dk1"/>
                </a:solidFill>
                <a:latin typeface="Courier New"/>
                <a:ea typeface="Courier New"/>
                <a:cs typeface="Courier New"/>
                <a:sym typeface="Courier New"/>
              </a:rPr>
              <a:t>GloVe </a:t>
            </a:r>
            <a:r>
              <a:rPr lang="en" sz="1200">
                <a:solidFill>
                  <a:schemeClr val="dk1"/>
                </a:solidFill>
                <a:latin typeface="Courier New"/>
                <a:ea typeface="Courier New"/>
                <a:cs typeface="Courier New"/>
                <a:sym typeface="Courier New"/>
              </a:rPr>
              <a:t> (Use pre-trained embeddings to overcome the issue of local statistics faced in the Word2Vec model)</a:t>
            </a:r>
            <a:endParaRPr/>
          </a:p>
        </p:txBody>
      </p:sp>
      <p:sp>
        <p:nvSpPr>
          <p:cNvPr id="143" name="Google Shape;143;p23"/>
          <p:cNvSpPr txBox="1"/>
          <p:nvPr/>
        </p:nvSpPr>
        <p:spPr>
          <a:xfrm>
            <a:off x="1207150" y="3931950"/>
            <a:ext cx="7143600" cy="675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Courier New"/>
                <a:ea typeface="Courier New"/>
                <a:cs typeface="Courier New"/>
                <a:sym typeface="Courier New"/>
              </a:rPr>
              <a:t>c</a:t>
            </a:r>
            <a:r>
              <a:rPr b="1" lang="en" sz="1200">
                <a:solidFill>
                  <a:schemeClr val="dk1"/>
                </a:solidFill>
                <a:latin typeface="Courier New"/>
                <a:ea typeface="Courier New"/>
                <a:cs typeface="Courier New"/>
                <a:sym typeface="Courier New"/>
              </a:rPr>
              <a:t>. </a:t>
            </a:r>
            <a:r>
              <a:rPr b="1" lang="en" sz="1200">
                <a:solidFill>
                  <a:schemeClr val="dk1"/>
                </a:solidFill>
                <a:latin typeface="Courier New"/>
                <a:ea typeface="Courier New"/>
                <a:cs typeface="Courier New"/>
                <a:sym typeface="Courier New"/>
              </a:rPr>
              <a:t>fastText</a:t>
            </a:r>
            <a:r>
              <a:rPr lang="en" sz="1200">
                <a:solidFill>
                  <a:schemeClr val="dk1"/>
                </a:solidFill>
                <a:latin typeface="Courier New"/>
                <a:ea typeface="Courier New"/>
                <a:cs typeface="Courier New"/>
                <a:sym typeface="Courier New"/>
              </a:rPr>
              <a:t> (Use pre-trained embeddings to overcome OOV problem by utilizing character level embeddings)</a:t>
            </a:r>
            <a:endParaRPr sz="1200">
              <a:solidFill>
                <a:schemeClr val="dk1"/>
              </a:solidFill>
              <a:latin typeface="Courier New"/>
              <a:ea typeface="Courier New"/>
              <a:cs typeface="Courier New"/>
              <a:sym typeface="Courier New"/>
            </a:endParaRPr>
          </a:p>
          <a:p>
            <a:pPr indent="0" lvl="0" marL="0" rtl="0" algn="just">
              <a:lnSpc>
                <a:spcPct val="115000"/>
              </a:lnSpc>
              <a:spcBef>
                <a:spcPts val="0"/>
              </a:spcBef>
              <a:spcAft>
                <a:spcPts val="0"/>
              </a:spcAft>
              <a:buNone/>
            </a:pPr>
            <a:r>
              <a:t/>
            </a:r>
            <a:endParaRPr b="1" sz="1200">
              <a:solidFill>
                <a:schemeClr val="dk1"/>
              </a:solidFill>
              <a:latin typeface="Courier New"/>
              <a:ea typeface="Courier New"/>
              <a:cs typeface="Courier New"/>
              <a:sym typeface="Courier New"/>
            </a:endParaRPr>
          </a:p>
        </p:txBody>
      </p:sp>
      <p:sp>
        <p:nvSpPr>
          <p:cNvPr id="144" name="Google Shape;144;p23"/>
          <p:cNvSpPr txBox="1"/>
          <p:nvPr/>
        </p:nvSpPr>
        <p:spPr>
          <a:xfrm>
            <a:off x="1207150" y="4404550"/>
            <a:ext cx="7143600" cy="675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Courier New"/>
                <a:ea typeface="Courier New"/>
                <a:cs typeface="Courier New"/>
                <a:sym typeface="Courier New"/>
              </a:rPr>
              <a:t>d</a:t>
            </a:r>
            <a:r>
              <a:rPr b="1" lang="en" sz="1200">
                <a:solidFill>
                  <a:schemeClr val="dk1"/>
                </a:solidFill>
                <a:latin typeface="Courier New"/>
                <a:ea typeface="Courier New"/>
                <a:cs typeface="Courier New"/>
                <a:sym typeface="Courier New"/>
              </a:rPr>
              <a:t>. </a:t>
            </a:r>
            <a:r>
              <a:rPr b="1" lang="en" sz="1200">
                <a:solidFill>
                  <a:schemeClr val="dk1"/>
                </a:solidFill>
                <a:latin typeface="Courier New"/>
                <a:ea typeface="Courier New"/>
                <a:cs typeface="Courier New"/>
                <a:sym typeface="Courier New"/>
              </a:rPr>
              <a:t>SBERT</a:t>
            </a:r>
            <a:r>
              <a:rPr lang="en" sz="1200">
                <a:solidFill>
                  <a:schemeClr val="dk1"/>
                </a:solidFill>
                <a:latin typeface="Courier New"/>
                <a:ea typeface="Courier New"/>
                <a:cs typeface="Courier New"/>
                <a:sym typeface="Courier New"/>
              </a:rPr>
              <a:t> (Use pre-trained embeddings , current state of the art technique for extracting semantically meaningful vectors)</a:t>
            </a:r>
            <a:endParaRPr>
              <a:solidFill>
                <a:schemeClr val="dk1"/>
              </a:solidFill>
            </a:endParaRPr>
          </a:p>
          <a:p>
            <a:pPr indent="0" lvl="0" marL="0" rtl="0" algn="just">
              <a:lnSpc>
                <a:spcPct val="115000"/>
              </a:lnSpc>
              <a:spcBef>
                <a:spcPts val="0"/>
              </a:spcBef>
              <a:spcAft>
                <a:spcPts val="0"/>
              </a:spcAft>
              <a:buNone/>
            </a:pPr>
            <a:r>
              <a:t/>
            </a:r>
            <a:endParaRPr b="1" sz="1200">
              <a:solidFill>
                <a:schemeClr val="dk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mpact"/>
                <a:ea typeface="Impact"/>
                <a:cs typeface="Impact"/>
                <a:sym typeface="Impact"/>
              </a:rPr>
              <a:t>W</a:t>
            </a:r>
            <a:r>
              <a:rPr b="1" lang="en">
                <a:latin typeface="Impact"/>
                <a:ea typeface="Impact"/>
                <a:cs typeface="Impact"/>
                <a:sym typeface="Impact"/>
              </a:rPr>
              <a:t>hat is a Word Vector </a:t>
            </a:r>
            <a:endParaRPr b="1">
              <a:latin typeface="Impact"/>
              <a:ea typeface="Impact"/>
              <a:cs typeface="Impact"/>
              <a:sym typeface="Impact"/>
            </a:endParaRPr>
          </a:p>
        </p:txBody>
      </p:sp>
      <p:pic>
        <p:nvPicPr>
          <p:cNvPr id="150" name="Google Shape;150;p24"/>
          <p:cNvPicPr preferRelativeResize="0"/>
          <p:nvPr/>
        </p:nvPicPr>
        <p:blipFill>
          <a:blip r:embed="rId3">
            <a:alphaModFix/>
          </a:blip>
          <a:stretch>
            <a:fillRect/>
          </a:stretch>
        </p:blipFill>
        <p:spPr>
          <a:xfrm>
            <a:off x="152400" y="1170125"/>
            <a:ext cx="8758680" cy="382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Phase 3  Dimensionality Reduction</a:t>
            </a:r>
            <a:endParaRPr>
              <a:latin typeface="Impact"/>
              <a:ea typeface="Impact"/>
              <a:cs typeface="Impact"/>
              <a:sym typeface="Impact"/>
            </a:endParaRPr>
          </a:p>
          <a:p>
            <a:pPr indent="0" lvl="0" marL="0" rtl="0" algn="l">
              <a:spcBef>
                <a:spcPts val="0"/>
              </a:spcBef>
              <a:spcAft>
                <a:spcPts val="0"/>
              </a:spcAft>
              <a:buNone/>
            </a:pPr>
            <a:r>
              <a:t/>
            </a:r>
            <a:endParaRPr>
              <a:latin typeface="Impact"/>
              <a:ea typeface="Impact"/>
              <a:cs typeface="Impact"/>
              <a:sym typeface="Impact"/>
            </a:endParaRPr>
          </a:p>
        </p:txBody>
      </p:sp>
      <p:sp>
        <p:nvSpPr>
          <p:cNvPr id="156" name="Google Shape;156;p25"/>
          <p:cNvSpPr txBox="1"/>
          <p:nvPr>
            <p:ph idx="1" type="body"/>
          </p:nvPr>
        </p:nvSpPr>
        <p:spPr>
          <a:xfrm>
            <a:off x="311700" y="1152475"/>
            <a:ext cx="8520600" cy="48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latin typeface="Courier New"/>
                <a:ea typeface="Courier New"/>
                <a:cs typeface="Courier New"/>
                <a:sym typeface="Courier New"/>
              </a:rPr>
              <a:t>Principal Component Analysis (PCA) </a:t>
            </a:r>
            <a:endParaRPr sz="1200">
              <a:solidFill>
                <a:srgbClr val="000000"/>
              </a:solidFill>
              <a:latin typeface="Courier New"/>
              <a:ea typeface="Courier New"/>
              <a:cs typeface="Courier New"/>
              <a:sym typeface="Courier New"/>
            </a:endParaRPr>
          </a:p>
        </p:txBody>
      </p:sp>
      <p:pic>
        <p:nvPicPr>
          <p:cNvPr id="157" name="Google Shape;157;p25"/>
          <p:cNvPicPr preferRelativeResize="0"/>
          <p:nvPr/>
        </p:nvPicPr>
        <p:blipFill>
          <a:blip r:embed="rId3">
            <a:alphaModFix/>
          </a:blip>
          <a:stretch>
            <a:fillRect/>
          </a:stretch>
        </p:blipFill>
        <p:spPr>
          <a:xfrm>
            <a:off x="3266000" y="1557088"/>
            <a:ext cx="2700355" cy="2029325"/>
          </a:xfrm>
          <a:prstGeom prst="rect">
            <a:avLst/>
          </a:prstGeom>
          <a:noFill/>
          <a:ln>
            <a:noFill/>
          </a:ln>
        </p:spPr>
      </p:pic>
      <p:sp>
        <p:nvSpPr>
          <p:cNvPr id="158" name="Google Shape;158;p25"/>
          <p:cNvSpPr txBox="1"/>
          <p:nvPr/>
        </p:nvSpPr>
        <p:spPr>
          <a:xfrm>
            <a:off x="308475" y="3730300"/>
            <a:ext cx="8615400" cy="982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200">
                <a:solidFill>
                  <a:schemeClr val="dk1"/>
                </a:solidFill>
                <a:latin typeface="Courier New"/>
                <a:ea typeface="Courier New"/>
                <a:cs typeface="Courier New"/>
                <a:sym typeface="Courier New"/>
              </a:rPr>
              <a:t>It finds the directions of maximum variance in the higher dimension and projects this variance into a lower dimension , thus preserving most of the observed variance from the original word embeddings, while reducing the number of dimensions of the word embeddings</a:t>
            </a:r>
            <a:endParaRPr sz="1200">
              <a:solidFill>
                <a:schemeClr val="dk1"/>
              </a:solidFill>
              <a:latin typeface="Courier New"/>
              <a:ea typeface="Courier New"/>
              <a:cs typeface="Courier New"/>
              <a:sym typeface="Courier New"/>
            </a:endParaRPr>
          </a:p>
        </p:txBody>
      </p:sp>
      <p:sp>
        <p:nvSpPr>
          <p:cNvPr id="159" name="Google Shape;159;p25"/>
          <p:cNvSpPr txBox="1"/>
          <p:nvPr/>
        </p:nvSpPr>
        <p:spPr>
          <a:xfrm>
            <a:off x="3352200" y="3479225"/>
            <a:ext cx="2661300" cy="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t>https://medium.com/@raghavan99o/principal-component-analysis-pca-explained-and-implemented-eeab7cb73b72</a:t>
            </a:r>
            <a:endParaRPr i="1"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Phase 4  Clustering</a:t>
            </a:r>
            <a:endParaRPr>
              <a:latin typeface="Impact"/>
              <a:ea typeface="Impact"/>
              <a:cs typeface="Impact"/>
              <a:sym typeface="Impact"/>
            </a:endParaRPr>
          </a:p>
        </p:txBody>
      </p:sp>
      <p:sp>
        <p:nvSpPr>
          <p:cNvPr id="165" name="Google Shape;165;p26"/>
          <p:cNvSpPr txBox="1"/>
          <p:nvPr>
            <p:ph idx="1" type="body"/>
          </p:nvPr>
        </p:nvSpPr>
        <p:spPr>
          <a:xfrm>
            <a:off x="311700" y="1152475"/>
            <a:ext cx="53412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urier New"/>
                <a:ea typeface="Courier New"/>
                <a:cs typeface="Courier New"/>
                <a:sym typeface="Courier New"/>
              </a:rPr>
              <a:t>What is clustering in unsupervised learning</a:t>
            </a:r>
            <a:endParaRPr b="1"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An algorithm that can group or cluster data points based on position in space using a given distance metric (we use cosine similarity)</a:t>
            </a:r>
            <a:endParaRPr sz="1200">
              <a:solidFill>
                <a:schemeClr val="dk1"/>
              </a:solidFill>
              <a:latin typeface="Courier New"/>
              <a:ea typeface="Courier New"/>
              <a:cs typeface="Courier New"/>
              <a:sym typeface="Courier New"/>
            </a:endParaRPr>
          </a:p>
          <a:p>
            <a:pPr indent="0" lvl="0" marL="0" rtl="0" algn="l">
              <a:spcBef>
                <a:spcPts val="1600"/>
              </a:spcBef>
              <a:spcAft>
                <a:spcPts val="1600"/>
              </a:spcAft>
              <a:buNone/>
            </a:pPr>
            <a:r>
              <a:t/>
            </a:r>
            <a:endParaRPr sz="1200">
              <a:solidFill>
                <a:schemeClr val="dk1"/>
              </a:solidFill>
              <a:latin typeface="Courier New"/>
              <a:ea typeface="Courier New"/>
              <a:cs typeface="Courier New"/>
              <a:sym typeface="Courier New"/>
            </a:endParaRPr>
          </a:p>
        </p:txBody>
      </p:sp>
      <p:pic>
        <p:nvPicPr>
          <p:cNvPr id="166" name="Google Shape;166;p26"/>
          <p:cNvPicPr preferRelativeResize="0"/>
          <p:nvPr/>
        </p:nvPicPr>
        <p:blipFill>
          <a:blip r:embed="rId3">
            <a:alphaModFix/>
          </a:blip>
          <a:stretch>
            <a:fillRect/>
          </a:stretch>
        </p:blipFill>
        <p:spPr>
          <a:xfrm>
            <a:off x="5652900" y="1152475"/>
            <a:ext cx="3335575" cy="3335575"/>
          </a:xfrm>
          <a:prstGeom prst="rect">
            <a:avLst/>
          </a:prstGeom>
          <a:noFill/>
          <a:ln>
            <a:noFill/>
          </a:ln>
        </p:spPr>
      </p:pic>
      <p:sp>
        <p:nvSpPr>
          <p:cNvPr id="167" name="Google Shape;167;p26"/>
          <p:cNvSpPr txBox="1"/>
          <p:nvPr/>
        </p:nvSpPr>
        <p:spPr>
          <a:xfrm>
            <a:off x="311700" y="2181413"/>
            <a:ext cx="5158800" cy="12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Why do we choose clustering</a:t>
            </a:r>
            <a:endParaRPr b="1" sz="1200">
              <a:solidFill>
                <a:schemeClr val="dk1"/>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Clustering is used so that we can classify data points and maximize diversity of concordances by returning each cluster’s most center point (the centroid)</a:t>
            </a:r>
            <a:endParaRPr sz="1200">
              <a:solidFill>
                <a:schemeClr val="dk1"/>
              </a:solidFill>
              <a:latin typeface="Courier New"/>
              <a:ea typeface="Courier New"/>
              <a:cs typeface="Courier New"/>
              <a:sym typeface="Courier New"/>
            </a:endParaRPr>
          </a:p>
        </p:txBody>
      </p:sp>
      <p:sp>
        <p:nvSpPr>
          <p:cNvPr id="168" name="Google Shape;168;p26"/>
          <p:cNvSpPr txBox="1"/>
          <p:nvPr/>
        </p:nvSpPr>
        <p:spPr>
          <a:xfrm>
            <a:off x="311700" y="3459125"/>
            <a:ext cx="4999200" cy="12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Different clustering methods examined</a:t>
            </a: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We examined KMeans, DBSCAN, and OPTICS from scikit-learn, which all come with different performance implications (will be explained further)</a:t>
            </a:r>
            <a:endParaRPr sz="1200">
              <a:solidFill>
                <a:schemeClr val="dk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Phase 4  Clustering - KMeans</a:t>
            </a:r>
            <a:endParaRPr>
              <a:latin typeface="Impact"/>
              <a:ea typeface="Impact"/>
              <a:cs typeface="Impact"/>
              <a:sym typeface="Impact"/>
            </a:endParaRPr>
          </a:p>
        </p:txBody>
      </p:sp>
      <p:sp>
        <p:nvSpPr>
          <p:cNvPr id="174" name="Google Shape;174;p27"/>
          <p:cNvSpPr txBox="1"/>
          <p:nvPr>
            <p:ph idx="1" type="body"/>
          </p:nvPr>
        </p:nvSpPr>
        <p:spPr>
          <a:xfrm>
            <a:off x="311700" y="1862100"/>
            <a:ext cx="45807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urier New"/>
                <a:ea typeface="Courier New"/>
                <a:cs typeface="Courier New"/>
                <a:sym typeface="Courier New"/>
              </a:rPr>
              <a:t>How does KMeans work</a:t>
            </a:r>
            <a:endParaRPr b="1" sz="1200">
              <a:solidFill>
                <a:schemeClr val="dk1"/>
              </a:solidFill>
              <a:latin typeface="Courier New"/>
              <a:ea typeface="Courier New"/>
              <a:cs typeface="Courier New"/>
              <a:sym typeface="Courier New"/>
            </a:endParaRPr>
          </a:p>
          <a:p>
            <a:pPr indent="-304800" lvl="0" marL="457200" rtl="0" algn="l">
              <a:spcBef>
                <a:spcPts val="0"/>
              </a:spcBef>
              <a:spcAft>
                <a:spcPts val="1000"/>
              </a:spcAft>
              <a:buClr>
                <a:schemeClr val="dk1"/>
              </a:buClr>
              <a:buSzPts val="1200"/>
              <a:buFont typeface="Courier New"/>
              <a:buChar char="-"/>
            </a:pPr>
            <a:r>
              <a:rPr lang="en" sz="1200">
                <a:solidFill>
                  <a:schemeClr val="dk1"/>
                </a:solidFill>
                <a:latin typeface="Courier New"/>
                <a:ea typeface="Courier New"/>
                <a:cs typeface="Courier New"/>
                <a:sym typeface="Courier New"/>
              </a:rPr>
              <a:t>Randomly initiate centroids and assign data points to their closest centroid, recalculate the cluster centroids based on the mean of all data points within each cluster and repeat </a:t>
            </a:r>
            <a:endParaRPr sz="1200">
              <a:latin typeface="Courier New"/>
              <a:ea typeface="Courier New"/>
              <a:cs typeface="Courier New"/>
              <a:sym typeface="Courier New"/>
            </a:endParaRPr>
          </a:p>
        </p:txBody>
      </p:sp>
      <p:pic>
        <p:nvPicPr>
          <p:cNvPr id="175" name="Google Shape;175;p27"/>
          <p:cNvPicPr preferRelativeResize="0"/>
          <p:nvPr/>
        </p:nvPicPr>
        <p:blipFill>
          <a:blip r:embed="rId3">
            <a:alphaModFix/>
          </a:blip>
          <a:stretch>
            <a:fillRect/>
          </a:stretch>
        </p:blipFill>
        <p:spPr>
          <a:xfrm>
            <a:off x="5141350" y="1017725"/>
            <a:ext cx="3868726" cy="3868726"/>
          </a:xfrm>
          <a:prstGeom prst="rect">
            <a:avLst/>
          </a:prstGeom>
          <a:noFill/>
          <a:ln>
            <a:noFill/>
          </a:ln>
        </p:spPr>
      </p:pic>
      <p:sp>
        <p:nvSpPr>
          <p:cNvPr id="176" name="Google Shape;176;p27"/>
          <p:cNvSpPr txBox="1"/>
          <p:nvPr/>
        </p:nvSpPr>
        <p:spPr>
          <a:xfrm>
            <a:off x="5161738" y="4519400"/>
            <a:ext cx="35295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https://i.imgur.com/k4XcapI.gif</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Phase 4  Clustering - KMeans</a:t>
            </a:r>
            <a:endParaRPr/>
          </a:p>
        </p:txBody>
      </p:sp>
      <p:sp>
        <p:nvSpPr>
          <p:cNvPr id="182" name="Google Shape;182;p28"/>
          <p:cNvSpPr txBox="1"/>
          <p:nvPr>
            <p:ph idx="1" type="body"/>
          </p:nvPr>
        </p:nvSpPr>
        <p:spPr>
          <a:xfrm>
            <a:off x="311700" y="1152475"/>
            <a:ext cx="4260300" cy="17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urier New"/>
                <a:ea typeface="Courier New"/>
                <a:cs typeface="Courier New"/>
                <a:sym typeface="Courier New"/>
              </a:rPr>
              <a:t>How are we choosing the hyperparameters</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‘K’ clusters determined by automatically finding the elbow in a distribution of inertias (the avg. distance of data points from centroids)</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Iterations set to 300 (default)</a:t>
            </a:r>
            <a:endParaRPr/>
          </a:p>
        </p:txBody>
      </p:sp>
      <p:pic>
        <p:nvPicPr>
          <p:cNvPr id="183" name="Google Shape;183;p28"/>
          <p:cNvPicPr preferRelativeResize="0"/>
          <p:nvPr/>
        </p:nvPicPr>
        <p:blipFill>
          <a:blip r:embed="rId3">
            <a:alphaModFix/>
          </a:blip>
          <a:stretch>
            <a:fillRect/>
          </a:stretch>
        </p:blipFill>
        <p:spPr>
          <a:xfrm>
            <a:off x="5639325" y="1017713"/>
            <a:ext cx="3192973" cy="3820975"/>
          </a:xfrm>
          <a:prstGeom prst="rect">
            <a:avLst/>
          </a:prstGeom>
          <a:noFill/>
          <a:ln>
            <a:noFill/>
          </a:ln>
        </p:spPr>
      </p:pic>
      <p:sp>
        <p:nvSpPr>
          <p:cNvPr id="184" name="Google Shape;184;p28"/>
          <p:cNvSpPr txBox="1"/>
          <p:nvPr/>
        </p:nvSpPr>
        <p:spPr>
          <a:xfrm>
            <a:off x="212975" y="2889175"/>
            <a:ext cx="4260300" cy="9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Considerations</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Some randomness and sensitive to noise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Phase 4 Clustering - DBSCAN</a:t>
            </a:r>
            <a:endParaRPr>
              <a:latin typeface="Impact"/>
              <a:ea typeface="Impact"/>
              <a:cs typeface="Impact"/>
              <a:sym typeface="Impact"/>
            </a:endParaRPr>
          </a:p>
          <a:p>
            <a:pPr indent="0" lvl="0" marL="0" rtl="0" algn="l">
              <a:spcBef>
                <a:spcPts val="0"/>
              </a:spcBef>
              <a:spcAft>
                <a:spcPts val="0"/>
              </a:spcAft>
              <a:buNone/>
            </a:pPr>
            <a:r>
              <a:t/>
            </a:r>
            <a:endParaRPr>
              <a:latin typeface="Impact"/>
              <a:ea typeface="Impact"/>
              <a:cs typeface="Impact"/>
              <a:sym typeface="Impact"/>
            </a:endParaRPr>
          </a:p>
        </p:txBody>
      </p:sp>
      <p:sp>
        <p:nvSpPr>
          <p:cNvPr id="190" name="Google Shape;190;p29"/>
          <p:cNvSpPr txBox="1"/>
          <p:nvPr>
            <p:ph idx="1" type="body"/>
          </p:nvPr>
        </p:nvSpPr>
        <p:spPr>
          <a:xfrm>
            <a:off x="311700" y="1152475"/>
            <a:ext cx="80073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Courier New"/>
                <a:ea typeface="Courier New"/>
                <a:cs typeface="Courier New"/>
                <a:sym typeface="Courier New"/>
              </a:rPr>
              <a:t>How does DBSCAN work</a:t>
            </a:r>
            <a:endParaRPr b="1" sz="15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Density Based Spatial Clustering of Applications with Noise. Using its hyperparameters and given metric to determine clustering.</a:t>
            </a:r>
            <a:endParaRPr sz="1200">
              <a:solidFill>
                <a:schemeClr val="dk1"/>
              </a:solidFill>
              <a:latin typeface="Courier New"/>
              <a:ea typeface="Courier New"/>
              <a:cs typeface="Courier New"/>
              <a:sym typeface="Courier New"/>
            </a:endParaRPr>
          </a:p>
        </p:txBody>
      </p:sp>
      <p:pic>
        <p:nvPicPr>
          <p:cNvPr id="191" name="Google Shape;191;p29"/>
          <p:cNvPicPr preferRelativeResize="0"/>
          <p:nvPr/>
        </p:nvPicPr>
        <p:blipFill>
          <a:blip r:embed="rId3">
            <a:alphaModFix/>
          </a:blip>
          <a:stretch>
            <a:fillRect/>
          </a:stretch>
        </p:blipFill>
        <p:spPr>
          <a:xfrm>
            <a:off x="372875" y="2076100"/>
            <a:ext cx="5630150" cy="2937450"/>
          </a:xfrm>
          <a:prstGeom prst="rect">
            <a:avLst/>
          </a:prstGeom>
          <a:noFill/>
          <a:ln>
            <a:noFill/>
          </a:ln>
        </p:spPr>
      </p:pic>
      <p:sp>
        <p:nvSpPr>
          <p:cNvPr id="192" name="Google Shape;192;p29"/>
          <p:cNvSpPr txBox="1"/>
          <p:nvPr/>
        </p:nvSpPr>
        <p:spPr>
          <a:xfrm>
            <a:off x="5946950" y="4355500"/>
            <a:ext cx="29412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https://dashee87.github.io/images/DBSCAN_search.gif</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Phase 4 Clustering - DBSCAN</a:t>
            </a:r>
            <a:endParaRPr>
              <a:latin typeface="Impact"/>
              <a:ea typeface="Impact"/>
              <a:cs typeface="Impact"/>
              <a:sym typeface="Impact"/>
            </a:endParaRPr>
          </a:p>
          <a:p>
            <a:pPr indent="0" lvl="0" marL="0" rtl="0" algn="l">
              <a:spcBef>
                <a:spcPts val="0"/>
              </a:spcBef>
              <a:spcAft>
                <a:spcPts val="0"/>
              </a:spcAft>
              <a:buNone/>
            </a:pPr>
            <a:r>
              <a:t/>
            </a:r>
            <a:endParaRPr>
              <a:latin typeface="Impact"/>
              <a:ea typeface="Impact"/>
              <a:cs typeface="Impact"/>
              <a:sym typeface="Impact"/>
            </a:endParaRPr>
          </a:p>
        </p:txBody>
      </p:sp>
      <p:sp>
        <p:nvSpPr>
          <p:cNvPr id="198" name="Google Shape;198;p30"/>
          <p:cNvSpPr txBox="1"/>
          <p:nvPr>
            <p:ph idx="1" type="body"/>
          </p:nvPr>
        </p:nvSpPr>
        <p:spPr>
          <a:xfrm>
            <a:off x="311700" y="1285575"/>
            <a:ext cx="4510500" cy="13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Courier New"/>
                <a:ea typeface="Courier New"/>
                <a:cs typeface="Courier New"/>
                <a:sym typeface="Courier New"/>
              </a:rPr>
              <a:t>How are we choosing hyperparameters</a:t>
            </a:r>
            <a:endParaRPr sz="15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Determining epsilon (measured in euclidean distance) and minimum samples with distance of nearest neighbors and trial and error</a:t>
            </a:r>
            <a:endParaRPr sz="1200">
              <a:solidFill>
                <a:schemeClr val="dk1"/>
              </a:solidFill>
              <a:latin typeface="Courier New"/>
              <a:ea typeface="Courier New"/>
              <a:cs typeface="Courier New"/>
              <a:sym typeface="Courier New"/>
            </a:endParaRPr>
          </a:p>
        </p:txBody>
      </p:sp>
      <p:pic>
        <p:nvPicPr>
          <p:cNvPr id="199" name="Google Shape;199;p30"/>
          <p:cNvPicPr preferRelativeResize="0"/>
          <p:nvPr/>
        </p:nvPicPr>
        <p:blipFill>
          <a:blip r:embed="rId3">
            <a:alphaModFix/>
          </a:blip>
          <a:stretch>
            <a:fillRect/>
          </a:stretch>
        </p:blipFill>
        <p:spPr>
          <a:xfrm>
            <a:off x="5472800" y="1099225"/>
            <a:ext cx="3359505" cy="3820976"/>
          </a:xfrm>
          <a:prstGeom prst="rect">
            <a:avLst/>
          </a:prstGeom>
          <a:noFill/>
          <a:ln>
            <a:noFill/>
          </a:ln>
        </p:spPr>
      </p:pic>
      <p:sp>
        <p:nvSpPr>
          <p:cNvPr id="200" name="Google Shape;200;p30"/>
          <p:cNvSpPr txBox="1"/>
          <p:nvPr/>
        </p:nvSpPr>
        <p:spPr>
          <a:xfrm>
            <a:off x="311700" y="2835050"/>
            <a:ext cx="4260300" cy="115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latin typeface="Courier New"/>
                <a:ea typeface="Courier New"/>
                <a:cs typeface="Courier New"/>
                <a:sym typeface="Courier New"/>
              </a:rPr>
              <a:t>Considerations</a:t>
            </a:r>
            <a:r>
              <a:rPr lang="en" sz="1500">
                <a:solidFill>
                  <a:schemeClr val="dk1"/>
                </a:solidFill>
                <a:latin typeface="Courier New"/>
                <a:ea typeface="Courier New"/>
                <a:cs typeface="Courier New"/>
                <a:sym typeface="Courier New"/>
              </a:rPr>
              <a:t>:</a:t>
            </a:r>
            <a:endParaRPr sz="1500">
              <a:solidFill>
                <a:schemeClr val="dk1"/>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Epsilon and minimum samples are hard to determine and sensitive to other system parameters</a:t>
            </a:r>
            <a:endParaRPr sz="1200">
              <a:solidFill>
                <a:schemeClr val="dk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311700" y="452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Phase 4 Clustering - OPTICS</a:t>
            </a:r>
            <a:endParaRPr>
              <a:latin typeface="Impact"/>
              <a:ea typeface="Impact"/>
              <a:cs typeface="Impact"/>
              <a:sym typeface="Impact"/>
            </a:endParaRPr>
          </a:p>
          <a:p>
            <a:pPr indent="0" lvl="0" marL="0" rtl="0" algn="l">
              <a:spcBef>
                <a:spcPts val="0"/>
              </a:spcBef>
              <a:spcAft>
                <a:spcPts val="0"/>
              </a:spcAft>
              <a:buNone/>
            </a:pPr>
            <a:r>
              <a:t/>
            </a:r>
            <a:endParaRPr>
              <a:latin typeface="Impact"/>
              <a:ea typeface="Impact"/>
              <a:cs typeface="Impact"/>
              <a:sym typeface="Impact"/>
            </a:endParaRPr>
          </a:p>
        </p:txBody>
      </p:sp>
      <p:sp>
        <p:nvSpPr>
          <p:cNvPr id="206" name="Google Shape;206;p31"/>
          <p:cNvSpPr txBox="1"/>
          <p:nvPr>
            <p:ph idx="1" type="body"/>
          </p:nvPr>
        </p:nvSpPr>
        <p:spPr>
          <a:xfrm>
            <a:off x="311700" y="1152475"/>
            <a:ext cx="4260300" cy="16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ourier New"/>
                <a:ea typeface="Courier New"/>
                <a:cs typeface="Courier New"/>
                <a:sym typeface="Courier New"/>
              </a:rPr>
              <a:t>How does OPTICS work</a:t>
            </a:r>
            <a:endParaRPr b="1"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Ordering Points to Identify Cluster Structure. Value is set for min samples, calculates a core distance and reachability distance for each data point, and then updating cluster centroids</a:t>
            </a:r>
            <a:endParaRPr sz="1200">
              <a:solidFill>
                <a:schemeClr val="dk1"/>
              </a:solidFill>
              <a:latin typeface="Courier New"/>
              <a:ea typeface="Courier New"/>
              <a:cs typeface="Courier New"/>
              <a:sym typeface="Courier New"/>
            </a:endParaRPr>
          </a:p>
        </p:txBody>
      </p:sp>
      <p:grpSp>
        <p:nvGrpSpPr>
          <p:cNvPr id="207" name="Google Shape;207;p31"/>
          <p:cNvGrpSpPr/>
          <p:nvPr/>
        </p:nvGrpSpPr>
        <p:grpSpPr>
          <a:xfrm>
            <a:off x="4724400" y="1170125"/>
            <a:ext cx="4267200" cy="3471275"/>
            <a:chOff x="4724400" y="1170125"/>
            <a:chExt cx="4267200" cy="3471275"/>
          </a:xfrm>
        </p:grpSpPr>
        <p:pic>
          <p:nvPicPr>
            <p:cNvPr id="208" name="Google Shape;208;p31"/>
            <p:cNvPicPr preferRelativeResize="0"/>
            <p:nvPr/>
          </p:nvPicPr>
          <p:blipFill>
            <a:blip r:embed="rId3">
              <a:alphaModFix/>
            </a:blip>
            <a:stretch>
              <a:fillRect/>
            </a:stretch>
          </p:blipFill>
          <p:spPr>
            <a:xfrm>
              <a:off x="4724400" y="1170125"/>
              <a:ext cx="4267200" cy="2920365"/>
            </a:xfrm>
            <a:prstGeom prst="rect">
              <a:avLst/>
            </a:prstGeom>
            <a:noFill/>
            <a:ln>
              <a:noFill/>
            </a:ln>
          </p:spPr>
        </p:pic>
        <p:sp>
          <p:nvSpPr>
            <p:cNvPr id="209" name="Google Shape;209;p31"/>
            <p:cNvSpPr txBox="1"/>
            <p:nvPr/>
          </p:nvSpPr>
          <p:spPr>
            <a:xfrm>
              <a:off x="5093400" y="4304200"/>
              <a:ext cx="37389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By Chire - Own work, Public Domain, https://commons.wikimedia.org/w/index.php?curid=10293701</a:t>
              </a:r>
              <a:endParaRPr i="1" sz="1000"/>
            </a:p>
          </p:txBody>
        </p:sp>
      </p:grpSp>
      <p:sp>
        <p:nvSpPr>
          <p:cNvPr id="210" name="Google Shape;210;p31"/>
          <p:cNvSpPr txBox="1"/>
          <p:nvPr/>
        </p:nvSpPr>
        <p:spPr>
          <a:xfrm>
            <a:off x="308250" y="2755200"/>
            <a:ext cx="4267200" cy="90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How are we choosing hyperparameters</a:t>
            </a:r>
            <a:endParaRPr sz="1200">
              <a:solidFill>
                <a:schemeClr val="dk1"/>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Minimum samples chosen through trial and error based on other parameters</a:t>
            </a:r>
            <a:endParaRPr/>
          </a:p>
        </p:txBody>
      </p:sp>
      <p:sp>
        <p:nvSpPr>
          <p:cNvPr id="211" name="Google Shape;211;p31"/>
          <p:cNvSpPr txBox="1"/>
          <p:nvPr/>
        </p:nvSpPr>
        <p:spPr>
          <a:xfrm>
            <a:off x="308250" y="3661200"/>
            <a:ext cx="4267200" cy="81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Considerations</a:t>
            </a: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Less hyperparameters can mean less control</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About the Team</a:t>
            </a:r>
            <a:endParaRPr>
              <a:latin typeface="Impact"/>
              <a:ea typeface="Impact"/>
              <a:cs typeface="Impact"/>
              <a:sym typeface="Impact"/>
            </a:endParaRPr>
          </a:p>
        </p:txBody>
      </p:sp>
      <p:sp>
        <p:nvSpPr>
          <p:cNvPr id="62" name="Google Shape;62;p14"/>
          <p:cNvSpPr txBox="1"/>
          <p:nvPr>
            <p:ph idx="1" type="body"/>
          </p:nvPr>
        </p:nvSpPr>
        <p:spPr>
          <a:xfrm>
            <a:off x="280800" y="4496850"/>
            <a:ext cx="8582400" cy="48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latin typeface="Courier New"/>
                <a:ea typeface="Courier New"/>
                <a:cs typeface="Courier New"/>
                <a:sym typeface="Courier New"/>
              </a:rPr>
              <a:t>We’d also like to thank our CRIM mentors</a:t>
            </a:r>
            <a:r>
              <a:rPr b="1" lang="en" sz="1200">
                <a:latin typeface="Courier New"/>
                <a:ea typeface="Courier New"/>
                <a:cs typeface="Courier New"/>
                <a:sym typeface="Courier New"/>
              </a:rPr>
              <a:t> </a:t>
            </a:r>
            <a:r>
              <a:rPr b="1" lang="en" sz="1100">
                <a:solidFill>
                  <a:schemeClr val="dk1"/>
                </a:solidFill>
                <a:latin typeface="Courier New"/>
                <a:ea typeface="Courier New"/>
                <a:cs typeface="Courier New"/>
                <a:sym typeface="Courier New"/>
              </a:rPr>
              <a:t>Pierre André Ménard </a:t>
            </a:r>
            <a:r>
              <a:rPr lang="en" sz="1200">
                <a:latin typeface="Courier New"/>
                <a:ea typeface="Courier New"/>
                <a:cs typeface="Courier New"/>
                <a:sym typeface="Courier New"/>
              </a:rPr>
              <a:t>and</a:t>
            </a:r>
            <a:r>
              <a:rPr b="1" lang="en" sz="1200">
                <a:latin typeface="Courier New"/>
                <a:ea typeface="Courier New"/>
                <a:cs typeface="Courier New"/>
                <a:sym typeface="Courier New"/>
              </a:rPr>
              <a:t> </a:t>
            </a:r>
            <a:r>
              <a:rPr b="1" lang="en" sz="1200">
                <a:solidFill>
                  <a:schemeClr val="dk1"/>
                </a:solidFill>
                <a:latin typeface="Courier New"/>
                <a:ea typeface="Courier New"/>
                <a:cs typeface="Courier New"/>
                <a:sym typeface="Courier New"/>
              </a:rPr>
              <a:t>Lise Rebout</a:t>
            </a:r>
            <a:r>
              <a:rPr b="1" lang="en" sz="1200">
                <a:latin typeface="Courier New"/>
                <a:ea typeface="Courier New"/>
                <a:cs typeface="Courier New"/>
                <a:sym typeface="Courier New"/>
              </a:rPr>
              <a:t> </a:t>
            </a:r>
            <a:r>
              <a:rPr lang="en" sz="1200">
                <a:latin typeface="Courier New"/>
                <a:ea typeface="Courier New"/>
                <a:cs typeface="Courier New"/>
                <a:sym typeface="Courier New"/>
              </a:rPr>
              <a:t>for their constant guidance and support.</a:t>
            </a:r>
            <a:endParaRPr sz="1200">
              <a:latin typeface="Courier New"/>
              <a:ea typeface="Courier New"/>
              <a:cs typeface="Courier New"/>
              <a:sym typeface="Courier New"/>
            </a:endParaRPr>
          </a:p>
        </p:txBody>
      </p:sp>
      <p:graphicFrame>
        <p:nvGraphicFramePr>
          <p:cNvPr id="63" name="Google Shape;63;p14"/>
          <p:cNvGraphicFramePr/>
          <p:nvPr/>
        </p:nvGraphicFramePr>
        <p:xfrm>
          <a:off x="311700" y="1179000"/>
          <a:ext cx="3000000" cy="3000000"/>
        </p:xfrm>
        <a:graphic>
          <a:graphicData uri="http://schemas.openxmlformats.org/drawingml/2006/table">
            <a:tbl>
              <a:tblPr>
                <a:noFill/>
                <a:tableStyleId>{791D9C90-6AE2-4339-840A-F3B01CF8E5C9}</a:tableStyleId>
              </a:tblPr>
              <a:tblGrid>
                <a:gridCol w="2035200"/>
                <a:gridCol w="1981175"/>
                <a:gridCol w="2245850"/>
                <a:gridCol w="2258375"/>
              </a:tblGrid>
              <a:tr h="629100">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Komal Mistry</a:t>
                      </a:r>
                      <a:endParaRPr sz="10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 sz="1000">
                          <a:latin typeface="Courier New"/>
                          <a:ea typeface="Courier New"/>
                          <a:cs typeface="Courier New"/>
                          <a:sym typeface="Courier New"/>
                        </a:rPr>
                        <a:t>Shonna Gu</a:t>
                      </a:r>
                      <a:endParaRPr sz="10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lang="en" sz="1000">
                          <a:latin typeface="Courier New"/>
                          <a:ea typeface="Courier New"/>
                          <a:cs typeface="Courier New"/>
                          <a:sym typeface="Courier New"/>
                        </a:rPr>
                        <a:t>Nicholas Sanders</a:t>
                      </a:r>
                      <a:endParaRPr sz="10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Prof. Miikka Silfverberg</a:t>
                      </a:r>
                      <a:endParaRPr sz="1000">
                        <a:latin typeface="Courier New"/>
                        <a:ea typeface="Courier New"/>
                        <a:cs typeface="Courier New"/>
                        <a:sym typeface="Courier New"/>
                      </a:endParaRPr>
                    </a:p>
                  </a:txBody>
                  <a:tcPr marT="91425" marB="91425" marR="91425" marL="91425"/>
                </a:tc>
              </a:tr>
              <a:tr h="398200">
                <a:tc>
                  <a:txBody>
                    <a:bodyPr/>
                    <a:lstStyle/>
                    <a:p>
                      <a:pPr indent="-292100" lvl="0" marL="457200" rtl="0" algn="l">
                        <a:spcBef>
                          <a:spcPts val="0"/>
                        </a:spcBef>
                        <a:spcAft>
                          <a:spcPts val="0"/>
                        </a:spcAft>
                        <a:buClr>
                          <a:schemeClr val="dk1"/>
                        </a:buClr>
                        <a:buSzPts val="1000"/>
                        <a:buFont typeface="Courier New"/>
                        <a:buChar char="●"/>
                      </a:pPr>
                      <a:r>
                        <a:rPr lang="en" sz="1000">
                          <a:solidFill>
                            <a:schemeClr val="dk1"/>
                          </a:solidFill>
                          <a:latin typeface="Courier New"/>
                          <a:ea typeface="Courier New"/>
                          <a:cs typeface="Courier New"/>
                          <a:sym typeface="Courier New"/>
                        </a:rPr>
                        <a:t>B.Tech in electronics and telecommunications engg from MPSTME Mumbai.</a:t>
                      </a:r>
                      <a:endParaRPr sz="1000">
                        <a:solidFill>
                          <a:schemeClr val="dk1"/>
                        </a:solidFill>
                        <a:latin typeface="Courier New"/>
                        <a:ea typeface="Courier New"/>
                        <a:cs typeface="Courier New"/>
                        <a:sym typeface="Courier New"/>
                      </a:endParaRPr>
                    </a:p>
                    <a:p>
                      <a:pPr indent="0" lvl="0" marL="457200" rtl="0" algn="l">
                        <a:spcBef>
                          <a:spcPts val="0"/>
                        </a:spcBef>
                        <a:spcAft>
                          <a:spcPts val="0"/>
                        </a:spcAft>
                        <a:buNone/>
                      </a:pPr>
                      <a:r>
                        <a:t/>
                      </a:r>
                      <a:endParaRPr sz="1000">
                        <a:solidFill>
                          <a:schemeClr val="dk1"/>
                        </a:solidFill>
                        <a:latin typeface="Courier New"/>
                        <a:ea typeface="Courier New"/>
                        <a:cs typeface="Courier New"/>
                        <a:sym typeface="Courier New"/>
                      </a:endParaRPr>
                    </a:p>
                    <a:p>
                      <a:pPr indent="-292100" lvl="0" marL="457200" rtl="0" algn="l">
                        <a:spcBef>
                          <a:spcPts val="0"/>
                        </a:spcBef>
                        <a:spcAft>
                          <a:spcPts val="0"/>
                        </a:spcAft>
                        <a:buClr>
                          <a:schemeClr val="dk1"/>
                        </a:buClr>
                        <a:buSzPts val="1000"/>
                        <a:buFont typeface="Courier New"/>
                        <a:buChar char="●"/>
                      </a:pPr>
                      <a:r>
                        <a:rPr lang="en" sz="1000">
                          <a:solidFill>
                            <a:schemeClr val="dk1"/>
                          </a:solidFill>
                          <a:latin typeface="Courier New"/>
                          <a:ea typeface="Courier New"/>
                          <a:cs typeface="Courier New"/>
                          <a:sym typeface="Courier New"/>
                        </a:rPr>
                        <a:t>MBA in Business Intelligence and Analytics from NMIMS, Mumbai</a:t>
                      </a:r>
                      <a:endParaRPr sz="1000">
                        <a:latin typeface="Courier New"/>
                        <a:ea typeface="Courier New"/>
                        <a:cs typeface="Courier New"/>
                        <a:sym typeface="Courier New"/>
                      </a:endParaRPr>
                    </a:p>
                  </a:txBody>
                  <a:tcPr marT="91425" marB="91425" marR="91425" marL="91425"/>
                </a:tc>
                <a:tc>
                  <a:txBody>
                    <a:bodyPr/>
                    <a:lstStyle/>
                    <a:p>
                      <a:pPr indent="-292100" lvl="0" marL="457200" rtl="0" algn="l">
                        <a:spcBef>
                          <a:spcPts val="0"/>
                        </a:spcBef>
                        <a:spcAft>
                          <a:spcPts val="0"/>
                        </a:spcAft>
                        <a:buSzPts val="1000"/>
                        <a:buFont typeface="Courier New"/>
                        <a:buChar char="●"/>
                      </a:pPr>
                      <a:r>
                        <a:rPr lang="en" sz="1000">
                          <a:latin typeface="Courier New"/>
                          <a:ea typeface="Courier New"/>
                          <a:cs typeface="Courier New"/>
                          <a:sym typeface="Courier New"/>
                        </a:rPr>
                        <a:t>Bache</a:t>
                      </a:r>
                      <a:r>
                        <a:rPr lang="en" sz="1000">
                          <a:latin typeface="Courier New"/>
                          <a:ea typeface="Courier New"/>
                          <a:cs typeface="Courier New"/>
                          <a:sym typeface="Courier New"/>
                        </a:rPr>
                        <a:t>lor in Internet of Things Engineering at Beijing Institute of Technology</a:t>
                      </a:r>
                      <a:endParaRPr sz="1000">
                        <a:latin typeface="Courier New"/>
                        <a:ea typeface="Courier New"/>
                        <a:cs typeface="Courier New"/>
                        <a:sym typeface="Courier New"/>
                      </a:endParaRPr>
                    </a:p>
                    <a:p>
                      <a:pPr indent="0" lvl="0" marL="457200" rtl="0" algn="l">
                        <a:spcBef>
                          <a:spcPts val="0"/>
                        </a:spcBef>
                        <a:spcAft>
                          <a:spcPts val="0"/>
                        </a:spcAft>
                        <a:buNone/>
                      </a:pPr>
                      <a:r>
                        <a:t/>
                      </a:r>
                      <a:endParaRPr sz="1000">
                        <a:latin typeface="Courier New"/>
                        <a:ea typeface="Courier New"/>
                        <a:cs typeface="Courier New"/>
                        <a:sym typeface="Courier New"/>
                      </a:endParaRPr>
                    </a:p>
                    <a:p>
                      <a:pPr indent="-292100" lvl="0" marL="457200" rtl="0" algn="l">
                        <a:spcBef>
                          <a:spcPts val="0"/>
                        </a:spcBef>
                        <a:spcAft>
                          <a:spcPts val="0"/>
                        </a:spcAft>
                        <a:buSzPts val="1000"/>
                        <a:buFont typeface="Courier New"/>
                        <a:buChar char="●"/>
                      </a:pPr>
                      <a:r>
                        <a:rPr lang="en" sz="1000">
                          <a:latin typeface="Courier New"/>
                          <a:ea typeface="Courier New"/>
                          <a:cs typeface="Courier New"/>
                          <a:sym typeface="Courier New"/>
                        </a:rPr>
                        <a:t>Master in Computer Science at Beijing Institute of Technology</a:t>
                      </a:r>
                      <a:endParaRPr sz="1000">
                        <a:latin typeface="Courier New"/>
                        <a:ea typeface="Courier New"/>
                        <a:cs typeface="Courier New"/>
                        <a:sym typeface="Courier New"/>
                      </a:endParaRPr>
                    </a:p>
                  </a:txBody>
                  <a:tcPr marT="91425" marB="91425" marR="91425" marL="91425"/>
                </a:tc>
                <a:tc>
                  <a:txBody>
                    <a:bodyPr/>
                    <a:lstStyle/>
                    <a:p>
                      <a:pPr indent="-292100" lvl="0" marL="457200" rtl="0" algn="l">
                        <a:spcBef>
                          <a:spcPts val="0"/>
                        </a:spcBef>
                        <a:spcAft>
                          <a:spcPts val="0"/>
                        </a:spcAft>
                        <a:buSzPts val="1000"/>
                        <a:buFont typeface="Courier New"/>
                        <a:buChar char="●"/>
                      </a:pPr>
                      <a:r>
                        <a:rPr lang="en" sz="1000">
                          <a:latin typeface="Courier New"/>
                          <a:ea typeface="Courier New"/>
                          <a:cs typeface="Courier New"/>
                          <a:sym typeface="Courier New"/>
                        </a:rPr>
                        <a:t>BA in Linguistics from Western Washington University</a:t>
                      </a:r>
                      <a:endParaRPr sz="1000">
                        <a:latin typeface="Courier New"/>
                        <a:ea typeface="Courier New"/>
                        <a:cs typeface="Courier New"/>
                        <a:sym typeface="Courier New"/>
                      </a:endParaRPr>
                    </a:p>
                    <a:p>
                      <a:pPr indent="0" lvl="0" marL="914400" rtl="0" algn="l">
                        <a:spcBef>
                          <a:spcPts val="0"/>
                        </a:spcBef>
                        <a:spcAft>
                          <a:spcPts val="0"/>
                        </a:spcAft>
                        <a:buNone/>
                      </a:pPr>
                      <a:r>
                        <a:t/>
                      </a:r>
                      <a:endParaRPr sz="1000">
                        <a:latin typeface="Courier New"/>
                        <a:ea typeface="Courier New"/>
                        <a:cs typeface="Courier New"/>
                        <a:sym typeface="Courier New"/>
                      </a:endParaRPr>
                    </a:p>
                  </a:txBody>
                  <a:tcPr marT="91425" marB="91425" marR="91425" marL="91425"/>
                </a:tc>
                <a:tc>
                  <a:txBody>
                    <a:bodyPr/>
                    <a:lstStyle/>
                    <a:p>
                      <a:pPr indent="-292100" lvl="0" marL="457200" rtl="0" algn="l">
                        <a:spcBef>
                          <a:spcPts val="0"/>
                        </a:spcBef>
                        <a:spcAft>
                          <a:spcPts val="0"/>
                        </a:spcAft>
                        <a:buClr>
                          <a:schemeClr val="dk1"/>
                        </a:buClr>
                        <a:buSzPts val="1000"/>
                        <a:buFont typeface="Courier New"/>
                        <a:buChar char="●"/>
                      </a:pPr>
                      <a:r>
                        <a:rPr lang="en" sz="1000">
                          <a:solidFill>
                            <a:schemeClr val="dk1"/>
                          </a:solidFill>
                          <a:latin typeface="Courier New"/>
                          <a:ea typeface="Courier New"/>
                          <a:cs typeface="Courier New"/>
                          <a:sym typeface="Courier New"/>
                        </a:rPr>
                        <a:t>PhD in Language Technology from the University of Helsinki in 2016. </a:t>
                      </a:r>
                      <a:endParaRPr sz="1000">
                        <a:solidFill>
                          <a:schemeClr val="dk1"/>
                        </a:solidFill>
                        <a:latin typeface="Courier New"/>
                        <a:ea typeface="Courier New"/>
                        <a:cs typeface="Courier New"/>
                        <a:sym typeface="Courier New"/>
                      </a:endParaRPr>
                    </a:p>
                    <a:p>
                      <a:pPr indent="0" lvl="0" marL="457200" rtl="0" algn="l">
                        <a:spcBef>
                          <a:spcPts val="0"/>
                        </a:spcBef>
                        <a:spcAft>
                          <a:spcPts val="0"/>
                        </a:spcAft>
                        <a:buNone/>
                      </a:pPr>
                      <a:r>
                        <a:t/>
                      </a:r>
                      <a:endParaRPr sz="1000">
                        <a:solidFill>
                          <a:schemeClr val="dk1"/>
                        </a:solidFill>
                        <a:latin typeface="Courier New"/>
                        <a:ea typeface="Courier New"/>
                        <a:cs typeface="Courier New"/>
                        <a:sym typeface="Courier New"/>
                      </a:endParaRPr>
                    </a:p>
                    <a:p>
                      <a:pPr indent="-292100" lvl="0" marL="457200" rtl="0" algn="l">
                        <a:spcBef>
                          <a:spcPts val="0"/>
                        </a:spcBef>
                        <a:spcAft>
                          <a:spcPts val="0"/>
                        </a:spcAft>
                        <a:buClr>
                          <a:schemeClr val="dk1"/>
                        </a:buClr>
                        <a:buSzPts val="1000"/>
                        <a:buFont typeface="Courier New"/>
                        <a:buChar char="●"/>
                      </a:pPr>
                      <a:r>
                        <a:rPr lang="en" sz="1000">
                          <a:solidFill>
                            <a:schemeClr val="dk1"/>
                          </a:solidFill>
                          <a:latin typeface="Courier New"/>
                          <a:ea typeface="Courier New"/>
                          <a:cs typeface="Courier New"/>
                          <a:sym typeface="Courier New"/>
                        </a:rPr>
                        <a:t>Postdoctoral researcher at the University of Colorado at Boulder where he worked on computational modeling of word structure using deep neural networks.</a:t>
                      </a:r>
                      <a:endParaRPr sz="1000">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Evaluation</a:t>
            </a:r>
            <a:endParaRPr>
              <a:latin typeface="Impact"/>
              <a:ea typeface="Impact"/>
              <a:cs typeface="Impact"/>
              <a:sym typeface="Impact"/>
            </a:endParaRPr>
          </a:p>
        </p:txBody>
      </p:sp>
      <p:sp>
        <p:nvSpPr>
          <p:cNvPr id="217" name="Google Shape;217;p32"/>
          <p:cNvSpPr txBox="1"/>
          <p:nvPr>
            <p:ph idx="1" type="body"/>
          </p:nvPr>
        </p:nvSpPr>
        <p:spPr>
          <a:xfrm>
            <a:off x="138450" y="1017725"/>
            <a:ext cx="8867100" cy="7686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dk1"/>
              </a:buClr>
              <a:buSzPts val="1100"/>
              <a:buFont typeface="Courier New"/>
              <a:buChar char="●"/>
            </a:pPr>
            <a:r>
              <a:rPr lang="en" sz="1100">
                <a:solidFill>
                  <a:schemeClr val="dk1"/>
                </a:solidFill>
                <a:latin typeface="Courier New"/>
                <a:ea typeface="Courier New"/>
                <a:cs typeface="Courier New"/>
                <a:sym typeface="Courier New"/>
              </a:rPr>
              <a:t>After clustering the word embeddings , we extract the cluster centers or take random samples from each cluster as per clustering technique. This new set of samples is then treated as our final context diverse concordance result for a given query word.</a:t>
            </a:r>
            <a:endParaRPr sz="1100">
              <a:solidFill>
                <a:schemeClr val="dk1"/>
              </a:solidFill>
              <a:latin typeface="Courier New"/>
              <a:ea typeface="Courier New"/>
              <a:cs typeface="Courier New"/>
              <a:sym typeface="Courier New"/>
            </a:endParaRPr>
          </a:p>
          <a:p>
            <a:pPr indent="0" lvl="0" marL="457200" rtl="0" algn="just">
              <a:spcBef>
                <a:spcPts val="0"/>
              </a:spcBef>
              <a:spcAft>
                <a:spcPts val="0"/>
              </a:spcAft>
              <a:buNone/>
            </a:pPr>
            <a:r>
              <a:t/>
            </a:r>
            <a:endParaRPr sz="1100">
              <a:solidFill>
                <a:schemeClr val="dk1"/>
              </a:solidFill>
              <a:latin typeface="Courier New"/>
              <a:ea typeface="Courier New"/>
              <a:cs typeface="Courier New"/>
              <a:sym typeface="Courier New"/>
            </a:endParaRPr>
          </a:p>
          <a:p>
            <a:pPr indent="0" lvl="0" marL="457200" rtl="0" algn="just">
              <a:spcBef>
                <a:spcPts val="0"/>
              </a:spcBef>
              <a:spcAft>
                <a:spcPts val="0"/>
              </a:spcAft>
              <a:buNone/>
            </a:pPr>
            <a:r>
              <a:t/>
            </a:r>
            <a:endParaRPr sz="1100">
              <a:solidFill>
                <a:schemeClr val="dk1"/>
              </a:solidFill>
              <a:latin typeface="Courier New"/>
              <a:ea typeface="Courier New"/>
              <a:cs typeface="Courier New"/>
              <a:sym typeface="Courier New"/>
            </a:endParaRPr>
          </a:p>
        </p:txBody>
      </p:sp>
      <p:sp>
        <p:nvSpPr>
          <p:cNvPr id="218" name="Google Shape;218;p32"/>
          <p:cNvSpPr txBox="1"/>
          <p:nvPr/>
        </p:nvSpPr>
        <p:spPr>
          <a:xfrm>
            <a:off x="138450" y="1678650"/>
            <a:ext cx="8838000" cy="5727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Font typeface="Times New Roman"/>
              <a:buChar char="●"/>
            </a:pPr>
            <a:r>
              <a:rPr lang="en" sz="1100">
                <a:solidFill>
                  <a:schemeClr val="dk1"/>
                </a:solidFill>
                <a:latin typeface="Courier New"/>
                <a:ea typeface="Courier New"/>
                <a:cs typeface="Courier New"/>
                <a:sym typeface="Courier New"/>
              </a:rPr>
              <a:t>We use a metric called </a:t>
            </a:r>
            <a:r>
              <a:rPr b="1" lang="en" sz="1100">
                <a:solidFill>
                  <a:schemeClr val="dk1"/>
                </a:solidFill>
                <a:latin typeface="Courier New"/>
                <a:ea typeface="Courier New"/>
                <a:cs typeface="Courier New"/>
                <a:sym typeface="Courier New"/>
              </a:rPr>
              <a:t>ROUGE ( Recall Oriented Understudy for Gisting Evaluation )</a:t>
            </a:r>
            <a:r>
              <a:rPr lang="en" sz="1100">
                <a:solidFill>
                  <a:schemeClr val="dk1"/>
                </a:solidFill>
                <a:latin typeface="Courier New"/>
                <a:ea typeface="Courier New"/>
                <a:cs typeface="Courier New"/>
                <a:sym typeface="Courier New"/>
              </a:rPr>
              <a:t> to evaluate the context diversity of the resulting concordances.</a:t>
            </a:r>
            <a:endParaRPr sz="1100">
              <a:solidFill>
                <a:schemeClr val="dk1"/>
              </a:solidFill>
              <a:latin typeface="Courier New"/>
              <a:ea typeface="Courier New"/>
              <a:cs typeface="Courier New"/>
              <a:sym typeface="Courier New"/>
            </a:endParaRPr>
          </a:p>
          <a:p>
            <a:pPr indent="0" lvl="0" marL="457200" rtl="0" algn="just">
              <a:lnSpc>
                <a:spcPct val="115000"/>
              </a:lnSpc>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p:txBody>
      </p:sp>
      <p:sp>
        <p:nvSpPr>
          <p:cNvPr id="219" name="Google Shape;219;p32"/>
          <p:cNvSpPr txBox="1"/>
          <p:nvPr/>
        </p:nvSpPr>
        <p:spPr>
          <a:xfrm>
            <a:off x="143475" y="2324250"/>
            <a:ext cx="8830800" cy="3945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Font typeface="Courier New"/>
              <a:buChar char="●"/>
            </a:pPr>
            <a:r>
              <a:rPr lang="en" sz="1100">
                <a:solidFill>
                  <a:schemeClr val="dk1"/>
                </a:solidFill>
                <a:latin typeface="Courier New"/>
                <a:ea typeface="Courier New"/>
                <a:cs typeface="Courier New"/>
                <a:sym typeface="Courier New"/>
              </a:rPr>
              <a:t>Rouge metric is calculated by counting the ngram overlaps occurred between two text samples.</a:t>
            </a:r>
            <a:endParaRPr/>
          </a:p>
        </p:txBody>
      </p:sp>
      <p:pic>
        <p:nvPicPr>
          <p:cNvPr id="220" name="Google Shape;220;p32"/>
          <p:cNvPicPr preferRelativeResize="0"/>
          <p:nvPr/>
        </p:nvPicPr>
        <p:blipFill>
          <a:blip r:embed="rId3">
            <a:alphaModFix/>
          </a:blip>
          <a:stretch>
            <a:fillRect/>
          </a:stretch>
        </p:blipFill>
        <p:spPr>
          <a:xfrm>
            <a:off x="1478425" y="2646350"/>
            <a:ext cx="6216725" cy="2358075"/>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Evaluation</a:t>
            </a:r>
            <a:endParaRPr>
              <a:latin typeface="Impact"/>
              <a:ea typeface="Impact"/>
              <a:cs typeface="Impact"/>
              <a:sym typeface="Impact"/>
            </a:endParaRPr>
          </a:p>
          <a:p>
            <a:pPr indent="0" lvl="0" marL="0" rtl="0" algn="l">
              <a:spcBef>
                <a:spcPts val="0"/>
              </a:spcBef>
              <a:spcAft>
                <a:spcPts val="0"/>
              </a:spcAft>
              <a:buNone/>
            </a:pPr>
            <a:r>
              <a:t/>
            </a:r>
            <a:endParaRPr/>
          </a:p>
        </p:txBody>
      </p:sp>
      <p:sp>
        <p:nvSpPr>
          <p:cNvPr id="226" name="Google Shape;226;p33"/>
          <p:cNvSpPr txBox="1"/>
          <p:nvPr>
            <p:ph idx="1" type="body"/>
          </p:nvPr>
        </p:nvSpPr>
        <p:spPr>
          <a:xfrm>
            <a:off x="227825" y="1322525"/>
            <a:ext cx="8520600" cy="8550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dk1"/>
              </a:buClr>
              <a:buSzPts val="1100"/>
              <a:buFont typeface="Courier New"/>
              <a:buChar char="●"/>
            </a:pPr>
            <a:r>
              <a:rPr lang="en" sz="1100">
                <a:solidFill>
                  <a:schemeClr val="dk1"/>
                </a:solidFill>
                <a:latin typeface="Courier New"/>
                <a:ea typeface="Courier New"/>
                <a:cs typeface="Courier New"/>
                <a:sym typeface="Courier New"/>
              </a:rPr>
              <a:t>We would expect the ROUGE score before clustering to be higher than the ROUGE score produced after clustering and in general for any given concordance output we would like to observe lower ROUGE scores to indicate that the samples are context diverse.</a:t>
            </a:r>
            <a:endParaRPr sz="1100">
              <a:solidFill>
                <a:schemeClr val="dk1"/>
              </a:solidFill>
              <a:latin typeface="Courier New"/>
              <a:ea typeface="Courier New"/>
              <a:cs typeface="Courier New"/>
              <a:sym typeface="Courier New"/>
            </a:endParaRPr>
          </a:p>
          <a:p>
            <a:pPr indent="0" lvl="0" marL="457200" rtl="0" algn="just">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227" name="Google Shape;227;p33"/>
          <p:cNvSpPr txBox="1"/>
          <p:nvPr/>
        </p:nvSpPr>
        <p:spPr>
          <a:xfrm>
            <a:off x="258575" y="2451000"/>
            <a:ext cx="8459100" cy="8550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Font typeface="Courier New"/>
              <a:buChar char="●"/>
            </a:pPr>
            <a:r>
              <a:rPr lang="en" sz="1100">
                <a:solidFill>
                  <a:schemeClr val="dk1"/>
                </a:solidFill>
                <a:latin typeface="Courier New"/>
                <a:ea typeface="Courier New"/>
                <a:cs typeface="Courier New"/>
                <a:sym typeface="Courier New"/>
              </a:rPr>
              <a:t>We use the ROUGE - LCS variant, LCS standing for longest common substring. The reasoning behind it being that if two text samples were to have the same phrase or LCS then it’s most likely that they have used the query word in the same context.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162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mpact"/>
                <a:ea typeface="Impact"/>
                <a:cs typeface="Impact"/>
                <a:sym typeface="Impact"/>
              </a:rPr>
              <a:t>Results</a:t>
            </a:r>
            <a:endParaRPr b="1">
              <a:latin typeface="Impact"/>
              <a:ea typeface="Impact"/>
              <a:cs typeface="Impact"/>
              <a:sym typeface="Impact"/>
            </a:endParaRPr>
          </a:p>
        </p:txBody>
      </p:sp>
      <p:graphicFrame>
        <p:nvGraphicFramePr>
          <p:cNvPr id="233" name="Google Shape;233;p34"/>
          <p:cNvGraphicFramePr/>
          <p:nvPr/>
        </p:nvGraphicFramePr>
        <p:xfrm>
          <a:off x="239725" y="785775"/>
          <a:ext cx="3000000" cy="3000000"/>
        </p:xfrm>
        <a:graphic>
          <a:graphicData uri="http://schemas.openxmlformats.org/drawingml/2006/table">
            <a:tbl>
              <a:tblPr>
                <a:noFill/>
                <a:tableStyleId>{791D9C90-6AE2-4339-840A-F3B01CF8E5C9}</a:tableStyleId>
              </a:tblPr>
              <a:tblGrid>
                <a:gridCol w="782450"/>
                <a:gridCol w="812775"/>
                <a:gridCol w="3021450"/>
                <a:gridCol w="681675"/>
                <a:gridCol w="2819725"/>
                <a:gridCol w="691725"/>
              </a:tblGrid>
              <a:tr h="480400">
                <a:tc>
                  <a:txBody>
                    <a:bodyPr/>
                    <a:lstStyle/>
                    <a:p>
                      <a:pPr indent="0" lvl="0" marL="0" rtl="0" algn="l">
                        <a:spcBef>
                          <a:spcPts val="0"/>
                        </a:spcBef>
                        <a:spcAft>
                          <a:spcPts val="0"/>
                        </a:spcAft>
                        <a:buNone/>
                      </a:pPr>
                      <a:r>
                        <a:rPr lang="en" sz="1000">
                          <a:latin typeface="Courier New"/>
                          <a:ea typeface="Courier New"/>
                          <a:cs typeface="Courier New"/>
                          <a:sym typeface="Courier New"/>
                        </a:rPr>
                        <a:t>Query words</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ourier New"/>
                          <a:ea typeface="Courier New"/>
                          <a:cs typeface="Courier New"/>
                          <a:sym typeface="Courier New"/>
                        </a:rPr>
                        <a:t>Number of clusters</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Cluster results</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000">
                          <a:latin typeface="Courier New"/>
                          <a:ea typeface="Courier New"/>
                          <a:cs typeface="Courier New"/>
                          <a:sym typeface="Courier New"/>
                        </a:rPr>
                        <a:t>Rouge score-</a:t>
                      </a:r>
                      <a:r>
                        <a:rPr lang="en" sz="1000">
                          <a:solidFill>
                            <a:schemeClr val="dk1"/>
                          </a:solidFill>
                          <a:latin typeface="Courier New"/>
                          <a:ea typeface="Courier New"/>
                          <a:cs typeface="Courier New"/>
                          <a:sym typeface="Courier New"/>
                        </a:rPr>
                        <a:t>KMeans</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000">
                          <a:latin typeface="Courier New"/>
                          <a:ea typeface="Courier New"/>
                          <a:cs typeface="Courier New"/>
                          <a:sym typeface="Courier New"/>
                        </a:rPr>
                        <a:t>Random results</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000">
                          <a:latin typeface="Courier New"/>
                          <a:ea typeface="Courier New"/>
                          <a:cs typeface="Courier New"/>
                          <a:sym typeface="Courier New"/>
                        </a:rPr>
                        <a:t>Rouge score-Random</a:t>
                      </a:r>
                      <a:endParaRPr sz="1000">
                        <a:latin typeface="Courier New"/>
                        <a:ea typeface="Courier New"/>
                        <a:cs typeface="Courier New"/>
                        <a:sym typeface="Courier New"/>
                      </a:endParaRPr>
                    </a:p>
                  </a:txBody>
                  <a:tcPr marT="91425" marB="91425" marR="91425" marL="91425"/>
                </a:tc>
              </a:tr>
              <a:tr h="44005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PAUCITY</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000">
                          <a:latin typeface="Courier New"/>
                          <a:ea typeface="Courier New"/>
                          <a:cs typeface="Courier New"/>
                          <a:sym typeface="Courier New"/>
                        </a:rPr>
                        <a:t>16</a:t>
                      </a:r>
                      <a:endParaRPr sz="1000">
                        <a:latin typeface="Courier New"/>
                        <a:ea typeface="Courier New"/>
                        <a:cs typeface="Courier New"/>
                        <a:sym typeface="Courier New"/>
                      </a:endParaRPr>
                    </a:p>
                  </a:txBody>
                  <a:tcPr marT="91425" marB="91425" marR="91425" marL="91425"/>
                </a:tc>
                <a:tc>
                  <a:txBody>
                    <a:bodyPr/>
                    <a:lstStyle/>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normal . The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lung findings was</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There is a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bat-borne virus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b</a:t>
                      </a:r>
                      <a:r>
                        <a:rPr lang="en" sz="900">
                          <a:solidFill>
                            <a:schemeClr val="dk1"/>
                          </a:solidFill>
                          <a:latin typeface="Courier New"/>
                          <a:ea typeface="Courier New"/>
                          <a:cs typeface="Courier New"/>
                          <a:sym typeface="Courier New"/>
                        </a:rPr>
                        <a:t>reak the of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severe of acute new</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reflect risk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this studies end</a:t>
                      </a:r>
                      <a:r>
                        <a:rPr lang="en"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sidering the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information avai</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ion The type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 Cross-provincial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dge gaps and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scientific data o</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 relative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resident alveolar</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oglia . This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Ia Ag on astro</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lly the by ,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data to level v</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an overall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basic residues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rently mice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studies lack microb</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 44 subjects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in CD4+ studies (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s</a:t>
                      </a:r>
                      <a:r>
                        <a:rPr lang="en" sz="900">
                          <a:solidFill>
                            <a:schemeClr val="dk1"/>
                          </a:solidFill>
                          <a:latin typeface="Courier New"/>
                          <a:ea typeface="Courier New"/>
                          <a:cs typeface="Courier New"/>
                          <a:sym typeface="Courier New"/>
                        </a:rPr>
                        <a:t> where data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is present and impli</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7 ] There is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population-based </a:t>
                      </a:r>
                      <a:r>
                        <a:rPr lang="en" sz="1000">
                          <a:latin typeface="Courier New"/>
                          <a:ea typeface="Courier New"/>
                          <a:cs typeface="Courier New"/>
                          <a:sym typeface="Courier New"/>
                        </a:rPr>
                        <a:t>mediated on </a:t>
                      </a:r>
                      <a:r>
                        <a:rPr b="1" lang="en" sz="1000">
                          <a:latin typeface="Courier New"/>
                          <a:ea typeface="Courier New"/>
                          <a:cs typeface="Courier New"/>
                          <a:sym typeface="Courier New"/>
                        </a:rPr>
                        <a:t>PAUCITY</a:t>
                      </a:r>
                      <a:r>
                        <a:rPr lang="en" sz="1000">
                          <a:latin typeface="Courier New"/>
                          <a:ea typeface="Courier New"/>
                          <a:cs typeface="Courier New"/>
                          <a:sym typeface="Courier New"/>
                        </a:rPr>
                        <a:t> the of virus emb</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 sz="900">
                          <a:solidFill>
                            <a:srgbClr val="FF0000"/>
                          </a:solidFill>
                          <a:latin typeface="Courier New"/>
                          <a:ea typeface="Courier New"/>
                          <a:cs typeface="Courier New"/>
                          <a:sym typeface="Courier New"/>
                        </a:rPr>
                        <a:t>0.2375</a:t>
                      </a:r>
                      <a:endParaRPr b="1" sz="900">
                        <a:solidFill>
                          <a:srgbClr val="FF0000"/>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980000"/>
                        </a:solidFill>
                        <a:latin typeface="Courier New"/>
                        <a:ea typeface="Courier New"/>
                        <a:cs typeface="Courier New"/>
                        <a:sym typeface="Courier New"/>
                      </a:endParaRPr>
                    </a:p>
                  </a:txBody>
                  <a:tcPr marT="91425" marB="91425" marR="91425" marL="91425"/>
                </a:tc>
                <a:tc>
                  <a:txBody>
                    <a:bodyPr/>
                    <a:lstStyle/>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their relative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emphasizes the</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clinical use ,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evidence-bas</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rveillance and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disease burd</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Further , the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asthma hospi</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t . </a:t>
                      </a:r>
                      <a:r>
                        <a:rPr lang="en" sz="900">
                          <a:solidFill>
                            <a:srgbClr val="0000FF"/>
                          </a:solidFill>
                          <a:latin typeface="Courier New"/>
                          <a:ea typeface="Courier New"/>
                          <a:cs typeface="Courier New"/>
                          <a:sym typeface="Courier New"/>
                        </a:rPr>
                        <a:t>There is a </a:t>
                      </a:r>
                      <a:r>
                        <a:rPr b="1" lang="en" sz="900">
                          <a:solidFill>
                            <a:srgbClr val="0000FF"/>
                          </a:solidFill>
                          <a:latin typeface="Courier New"/>
                          <a:ea typeface="Courier New"/>
                          <a:cs typeface="Courier New"/>
                          <a:sym typeface="Courier New"/>
                        </a:rPr>
                        <a:t>PAUCITY</a:t>
                      </a:r>
                      <a:r>
                        <a:rPr lang="en" sz="900">
                          <a:solidFill>
                            <a:srgbClr val="0000FF"/>
                          </a:solidFill>
                          <a:latin typeface="Courier New"/>
                          <a:ea typeface="Courier New"/>
                          <a:cs typeface="Courier New"/>
                          <a:sym typeface="Courier New"/>
                        </a:rPr>
                        <a:t> of data</a:t>
                      </a:r>
                      <a:r>
                        <a:rPr lang="en" sz="900">
                          <a:solidFill>
                            <a:schemeClr val="dk1"/>
                          </a:solidFill>
                          <a:latin typeface="Courier New"/>
                          <a:ea typeface="Courier New"/>
                          <a:cs typeface="Courier New"/>
                          <a:sym typeface="Courier New"/>
                        </a:rPr>
                        <a:t> surroun</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ons </a:t>
                      </a:r>
                      <a:r>
                        <a:rPr lang="en" sz="900">
                          <a:solidFill>
                            <a:srgbClr val="0000FF"/>
                          </a:solidFill>
                          <a:latin typeface="Courier New"/>
                          <a:ea typeface="Courier New"/>
                          <a:cs typeface="Courier New"/>
                          <a:sym typeface="Courier New"/>
                        </a:rPr>
                        <a:t>there is a </a:t>
                      </a:r>
                      <a:r>
                        <a:rPr b="1" lang="en" sz="900">
                          <a:solidFill>
                            <a:srgbClr val="0000FF"/>
                          </a:solidFill>
                          <a:latin typeface="Courier New"/>
                          <a:ea typeface="Courier New"/>
                          <a:cs typeface="Courier New"/>
                          <a:sym typeface="Courier New"/>
                        </a:rPr>
                        <a:t>PAUCITY</a:t>
                      </a:r>
                      <a:r>
                        <a:rPr lang="en" sz="900">
                          <a:solidFill>
                            <a:srgbClr val="0000FF"/>
                          </a:solidFill>
                          <a:latin typeface="Courier New"/>
                          <a:ea typeface="Courier New"/>
                          <a:cs typeface="Courier New"/>
                          <a:sym typeface="Courier New"/>
                        </a:rPr>
                        <a:t> of data</a:t>
                      </a:r>
                      <a:r>
                        <a:rPr lang="en" sz="900">
                          <a:solidFill>
                            <a:schemeClr val="dk1"/>
                          </a:solidFill>
                          <a:latin typeface="Courier New"/>
                          <a:ea typeface="Courier New"/>
                          <a:cs typeface="Courier New"/>
                          <a:sym typeface="Courier New"/>
                        </a:rPr>
                        <a:t> about t</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 2014 to US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estimated data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ed </a:t>
                      </a:r>
                      <a:r>
                        <a:rPr lang="en" sz="900">
                          <a:solidFill>
                            <a:schemeClr val="dk1"/>
                          </a:solidFill>
                          <a:latin typeface="Courier New"/>
                          <a:ea typeface="Courier New"/>
                          <a:cs typeface="Courier New"/>
                          <a:sym typeface="Courier New"/>
                        </a:rPr>
                        <a:t>, given the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laboratory-b</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y</a:t>
                      </a:r>
                      <a:r>
                        <a:rPr lang="en" sz="900">
                          <a:solidFill>
                            <a:schemeClr val="dk1"/>
                          </a:solidFill>
                          <a:latin typeface="Courier New"/>
                          <a:ea typeface="Courier New"/>
                          <a:cs typeface="Courier New"/>
                          <a:sym typeface="Courier New"/>
                        </a:rPr>
                        <a:t> , there is a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comparative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le where snail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present and imp</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ly reflect the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clinical stu</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20 ] </a:t>
                      </a:r>
                      <a:r>
                        <a:rPr lang="en" sz="900">
                          <a:solidFill>
                            <a:srgbClr val="0000FF"/>
                          </a:solidFill>
                          <a:latin typeface="Courier New"/>
                          <a:ea typeface="Courier New"/>
                          <a:cs typeface="Courier New"/>
                          <a:sym typeface="Courier New"/>
                        </a:rPr>
                        <a:t>there is </a:t>
                      </a:r>
                      <a:r>
                        <a:rPr b="1" lang="en" sz="900">
                          <a:solidFill>
                            <a:srgbClr val="0000FF"/>
                          </a:solidFill>
                          <a:latin typeface="Courier New"/>
                          <a:ea typeface="Courier New"/>
                          <a:cs typeface="Courier New"/>
                          <a:sym typeface="Courier New"/>
                        </a:rPr>
                        <a:t>PAUCITY</a:t>
                      </a:r>
                      <a:r>
                        <a:rPr lang="en" sz="900">
                          <a:solidFill>
                            <a:srgbClr val="0000FF"/>
                          </a:solidFill>
                          <a:latin typeface="Courier New"/>
                          <a:ea typeface="Courier New"/>
                          <a:cs typeface="Courier New"/>
                          <a:sym typeface="Courier New"/>
                        </a:rPr>
                        <a:t> of data</a:t>
                      </a:r>
                      <a:r>
                        <a:rPr lang="en" sz="900">
                          <a:solidFill>
                            <a:schemeClr val="dk1"/>
                          </a:solidFill>
                          <a:latin typeface="Courier New"/>
                          <a:ea typeface="Courier New"/>
                          <a:cs typeface="Courier New"/>
                          <a:sym typeface="Courier New"/>
                        </a:rPr>
                        <a:t> on the</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systems , the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animal-infec</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o to influenza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 reliable et c</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chemeClr val="dk1"/>
                          </a:solidFill>
                          <a:latin typeface="Courier New"/>
                          <a:ea typeface="Courier New"/>
                          <a:cs typeface="Courier New"/>
                          <a:sym typeface="Courier New"/>
                        </a:rPr>
                        <a:t>B1 vaccine is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chemically LBP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ozoa , and the </a:t>
                      </a:r>
                      <a:r>
                        <a:rPr b="1" lang="en" sz="900">
                          <a:solidFill>
                            <a:schemeClr val="dk1"/>
                          </a:solidFill>
                          <a:latin typeface="Courier New"/>
                          <a:ea typeface="Courier New"/>
                          <a:cs typeface="Courier New"/>
                          <a:sym typeface="Courier New"/>
                        </a:rPr>
                        <a:t>PAUCITY</a:t>
                      </a:r>
                      <a:r>
                        <a:rPr lang="en" sz="900">
                          <a:solidFill>
                            <a:schemeClr val="dk1"/>
                          </a:solidFill>
                          <a:latin typeface="Courier New"/>
                          <a:ea typeface="Courier New"/>
                          <a:cs typeface="Courier New"/>
                          <a:sym typeface="Courier New"/>
                        </a:rPr>
                        <a:t> of ciliates , r</a:t>
                      </a:r>
                      <a:endParaRPr sz="9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0.2875</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txBody>
                  <a:tcPr marT="91425" marB="91425" marR="91425" marL="91425"/>
                </a:tc>
              </a:tr>
            </a:tbl>
          </a:graphicData>
        </a:graphic>
      </p:graphicFrame>
      <p:sp>
        <p:nvSpPr>
          <p:cNvPr id="234" name="Google Shape;234;p34"/>
          <p:cNvSpPr txBox="1"/>
          <p:nvPr/>
        </p:nvSpPr>
        <p:spPr>
          <a:xfrm>
            <a:off x="2929700" y="4644875"/>
            <a:ext cx="5902500" cy="49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Courier New"/>
                <a:ea typeface="Courier New"/>
                <a:cs typeface="Courier New"/>
                <a:sym typeface="Courier New"/>
              </a:rPr>
              <a:t>Note: KMeans + Sbert + PCA dim = 16 + window size = 1</a:t>
            </a:r>
            <a:endParaRPr i="1">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152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mpact"/>
                <a:ea typeface="Impact"/>
                <a:cs typeface="Impact"/>
                <a:sym typeface="Impact"/>
              </a:rPr>
              <a:t>Results</a:t>
            </a:r>
            <a:endParaRPr b="1">
              <a:latin typeface="Impact"/>
              <a:ea typeface="Impact"/>
              <a:cs typeface="Impact"/>
              <a:sym typeface="Impact"/>
            </a:endParaRPr>
          </a:p>
        </p:txBody>
      </p:sp>
      <p:graphicFrame>
        <p:nvGraphicFramePr>
          <p:cNvPr id="240" name="Google Shape;240;p35"/>
          <p:cNvGraphicFramePr/>
          <p:nvPr/>
        </p:nvGraphicFramePr>
        <p:xfrm>
          <a:off x="239725" y="785775"/>
          <a:ext cx="3000000" cy="3000000"/>
        </p:xfrm>
        <a:graphic>
          <a:graphicData uri="http://schemas.openxmlformats.org/drawingml/2006/table">
            <a:tbl>
              <a:tblPr>
                <a:noFill/>
                <a:tableStyleId>{791D9C90-6AE2-4339-840A-F3B01CF8E5C9}</a:tableStyleId>
              </a:tblPr>
              <a:tblGrid>
                <a:gridCol w="782450"/>
                <a:gridCol w="812775"/>
                <a:gridCol w="3021450"/>
                <a:gridCol w="681675"/>
                <a:gridCol w="2819725"/>
                <a:gridCol w="691725"/>
              </a:tblGrid>
              <a:tr h="480400">
                <a:tc>
                  <a:txBody>
                    <a:bodyPr/>
                    <a:lstStyle/>
                    <a:p>
                      <a:pPr indent="0" lvl="0" marL="0" rtl="0" algn="l">
                        <a:spcBef>
                          <a:spcPts val="0"/>
                        </a:spcBef>
                        <a:spcAft>
                          <a:spcPts val="0"/>
                        </a:spcAft>
                        <a:buNone/>
                      </a:pPr>
                      <a:r>
                        <a:rPr lang="en" sz="1000">
                          <a:latin typeface="Courier New"/>
                          <a:ea typeface="Courier New"/>
                          <a:cs typeface="Courier New"/>
                          <a:sym typeface="Courier New"/>
                        </a:rPr>
                        <a:t>Query words</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ourier New"/>
                          <a:ea typeface="Courier New"/>
                          <a:cs typeface="Courier New"/>
                          <a:sym typeface="Courier New"/>
                        </a:rPr>
                        <a:t>Number of clusters</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ourier New"/>
                          <a:ea typeface="Courier New"/>
                          <a:cs typeface="Courier New"/>
                          <a:sym typeface="Courier New"/>
                        </a:rPr>
                        <a:t>Cluster results</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000">
                          <a:latin typeface="Courier New"/>
                          <a:ea typeface="Courier New"/>
                          <a:cs typeface="Courier New"/>
                          <a:sym typeface="Courier New"/>
                        </a:rPr>
                        <a:t>Rouge score-</a:t>
                      </a:r>
                      <a:r>
                        <a:rPr lang="en" sz="1000">
                          <a:solidFill>
                            <a:schemeClr val="dk1"/>
                          </a:solidFill>
                          <a:latin typeface="Courier New"/>
                          <a:ea typeface="Courier New"/>
                          <a:cs typeface="Courier New"/>
                          <a:sym typeface="Courier New"/>
                        </a:rPr>
                        <a:t>KMeans</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000">
                          <a:latin typeface="Courier New"/>
                          <a:ea typeface="Courier New"/>
                          <a:cs typeface="Courier New"/>
                          <a:sym typeface="Courier New"/>
                        </a:rPr>
                        <a:t>Random results</a:t>
                      </a:r>
                      <a:endParaRPr sz="10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000">
                          <a:latin typeface="Courier New"/>
                          <a:ea typeface="Courier New"/>
                          <a:cs typeface="Courier New"/>
                          <a:sym typeface="Courier New"/>
                        </a:rPr>
                        <a:t>Rouge score-Random</a:t>
                      </a:r>
                      <a:endParaRPr sz="1000">
                        <a:latin typeface="Courier New"/>
                        <a:ea typeface="Courier New"/>
                        <a:cs typeface="Courier New"/>
                        <a:sym typeface="Courier New"/>
                      </a:endParaRPr>
                    </a:p>
                  </a:txBody>
                  <a:tcPr marT="91425" marB="91425" marR="91425" marL="91425"/>
                </a:tc>
              </a:tr>
              <a:tr h="440050">
                <a:tc>
                  <a:txBody>
                    <a:bodyPr/>
                    <a:lstStyle/>
                    <a:p>
                      <a:pPr indent="0" lvl="0" marL="0" rtl="0" algn="l">
                        <a:spcBef>
                          <a:spcPts val="0"/>
                        </a:spcBef>
                        <a:spcAft>
                          <a:spcPts val="0"/>
                        </a:spcAft>
                        <a:buNone/>
                      </a:pPr>
                      <a:r>
                        <a:rPr lang="en" sz="1000">
                          <a:solidFill>
                            <a:schemeClr val="dk1"/>
                          </a:solidFill>
                          <a:latin typeface="Courier New"/>
                          <a:ea typeface="Courier New"/>
                          <a:cs typeface="Courier New"/>
                          <a:sym typeface="Courier New"/>
                        </a:rPr>
                        <a:t>INFECTION</a:t>
                      </a:r>
                      <a:endParaRPr sz="1000">
                        <a:latin typeface="Courier New"/>
                        <a:ea typeface="Courier New"/>
                        <a:cs typeface="Courier New"/>
                        <a:sym typeface="Courier New"/>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25</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txBody>
                  <a:tcPr marT="91425" marB="91425" marR="91425" marL="91425"/>
                </a:tc>
                <a:tc>
                  <a:txBody>
                    <a:bodyPr/>
                    <a:lstStyle/>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earch on viral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indicated that </a:t>
                      </a:r>
                      <a:r>
                        <a:rPr lang="en" sz="900">
                          <a:solidFill>
                            <a:schemeClr val="dk1"/>
                          </a:solidFill>
                          <a:latin typeface="Courier New"/>
                          <a:ea typeface="Courier New"/>
                          <a:cs typeface="Courier New"/>
                          <a:sym typeface="Courier New"/>
                        </a:rPr>
                        <a:t>a</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on , including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of humans . HPAI</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ion acute hMPV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During the tim</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s </a:t>
                      </a:r>
                      <a:r>
                        <a:rPr lang="en" sz="900">
                          <a:solidFill>
                            <a:schemeClr val="dk1"/>
                          </a:solidFill>
                          <a:latin typeface="Courier New"/>
                          <a:ea typeface="Courier New"/>
                          <a:cs typeface="Courier New"/>
                          <a:sym typeface="Courier New"/>
                        </a:rPr>
                        <a:t>of childhood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appear to be mi</a:t>
                      </a:r>
                      <a:r>
                        <a:rPr lang="en" sz="900">
                          <a:solidFill>
                            <a:schemeClr val="dk1"/>
                          </a:solidFill>
                          <a:latin typeface="Courier New"/>
                          <a:ea typeface="Courier New"/>
                          <a:cs typeface="Courier New"/>
                          <a:sym typeface="Courier New"/>
                        </a:rPr>
                        <a:t>l</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ve </a:t>
                      </a:r>
                      <a:r>
                        <a:rPr lang="en" sz="900">
                          <a:solidFill>
                            <a:schemeClr val="dk1"/>
                          </a:solidFill>
                          <a:latin typeface="Courier New"/>
                          <a:ea typeface="Courier New"/>
                          <a:cs typeface="Courier New"/>
                          <a:sym typeface="Courier New"/>
                        </a:rPr>
                        <a:t>evidence of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Immunofluore</a:t>
                      </a:r>
                      <a:r>
                        <a:rPr lang="en" sz="900">
                          <a:solidFill>
                            <a:schemeClr val="dk1"/>
                          </a:solidFill>
                          <a:latin typeface="Courier New"/>
                          <a:ea typeface="Courier New"/>
                          <a:cs typeface="Courier New"/>
                          <a:sym typeface="Courier New"/>
                        </a:rPr>
                        <a:t>sc</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R</a:t>
                      </a:r>
                      <a:r>
                        <a:rPr lang="en" sz="900">
                          <a:solidFill>
                            <a:schemeClr val="dk1"/>
                          </a:solidFill>
                          <a:latin typeface="Courier New"/>
                          <a:ea typeface="Courier New"/>
                          <a:cs typeface="Courier New"/>
                          <a:sym typeface="Courier New"/>
                        </a:rPr>
                        <a:t>S coronavirus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Lee et al. 20</a:t>
                      </a:r>
                      <a:r>
                        <a:rPr lang="en" sz="900">
                          <a:solidFill>
                            <a:schemeClr val="dk1"/>
                          </a:solidFill>
                          <a:latin typeface="Courier New"/>
                          <a:ea typeface="Courier New"/>
                          <a:cs typeface="Courier New"/>
                          <a:sym typeface="Courier New"/>
                        </a:rPr>
                        <a:t>0</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ource of human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with Middle East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read safety it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be activities wi</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chemeClr val="dk1"/>
                          </a:solidFill>
                          <a:latin typeface="Courier New"/>
                          <a:ea typeface="Courier New"/>
                          <a:cs typeface="Courier New"/>
                          <a:sym typeface="Courier New"/>
                        </a:rPr>
                        <a:t>supported MHV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of transfected 2</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chemeClr val="dk1"/>
                          </a:solidFill>
                          <a:latin typeface="Courier New"/>
                          <a:ea typeface="Courier New"/>
                          <a:cs typeface="Courier New"/>
                          <a:sym typeface="Courier New"/>
                        </a:rPr>
                        <a:t>and rotavirus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IgG ASCs were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ous </a:t>
                      </a:r>
                      <a:r>
                        <a:rPr lang="en" sz="900">
                          <a:solidFill>
                            <a:schemeClr val="dk1"/>
                          </a:solidFill>
                          <a:latin typeface="Courier New"/>
                          <a:ea typeface="Courier New"/>
                          <a:cs typeface="Courier New"/>
                          <a:sym typeface="Courier New"/>
                        </a:rPr>
                        <a:t>studies as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and disease mode</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information on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control , we als</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chemeClr val="dk1"/>
                          </a:solidFill>
                          <a:latin typeface="Courier New"/>
                          <a:ea typeface="Courier New"/>
                          <a:cs typeface="Courier New"/>
                          <a:sym typeface="Courier New"/>
                        </a:rPr>
                        <a:t>and abdominal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will cause pain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luenza A virus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in cats in China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are</a:t>
                      </a:r>
                      <a:r>
                        <a:rPr lang="en" sz="900">
                          <a:solidFill>
                            <a:schemeClr val="dk1"/>
                          </a:solidFill>
                          <a:latin typeface="Courier New"/>
                          <a:ea typeface="Courier New"/>
                          <a:cs typeface="Courier New"/>
                          <a:sym typeface="Courier New"/>
                        </a:rPr>
                        <a:t>-associated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and the incidenc</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 . During an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the host prote</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owing neonatal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This , in turn</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C3 without DV2</a:t>
                      </a:r>
                      <a:r>
                        <a:rPr lang="en" sz="900">
                          <a:solidFill>
                            <a:schemeClr val="dk1"/>
                          </a:solidFill>
                          <a:latin typeface="Courier New"/>
                          <a:ea typeface="Courier New"/>
                          <a:cs typeface="Courier New"/>
                          <a:sym typeface="Courier New"/>
                        </a:rPr>
                        <a:t>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Fig. 1A-b ) . The day before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RAW264.7 cells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90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b="1" lang="en" sz="900">
                          <a:solidFill>
                            <a:srgbClr val="FF0000"/>
                          </a:solidFill>
                          <a:latin typeface="Courier New"/>
                          <a:ea typeface="Courier New"/>
                          <a:cs typeface="Courier New"/>
                          <a:sym typeface="Courier New"/>
                        </a:rPr>
                        <a:t>0.0267</a:t>
                      </a:r>
                      <a:endParaRPr b="1" sz="1000">
                        <a:solidFill>
                          <a:srgbClr val="980000"/>
                        </a:solidFill>
                        <a:latin typeface="Courier New"/>
                        <a:ea typeface="Courier New"/>
                        <a:cs typeface="Courier New"/>
                        <a:sym typeface="Courier New"/>
                      </a:endParaRPr>
                    </a:p>
                  </a:txBody>
                  <a:tcPr marT="91425" marB="91425" marR="91425" marL="91425"/>
                </a:tc>
                <a:tc>
                  <a:txBody>
                    <a:bodyPr/>
                    <a:lstStyle/>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related to </a:t>
                      </a:r>
                      <a:r>
                        <a:rPr lang="en" sz="900">
                          <a:solidFill>
                            <a:srgbClr val="0000FF"/>
                          </a:solidFill>
                          <a:latin typeface="Courier New"/>
                          <a:ea typeface="Courier New"/>
                          <a:cs typeface="Courier New"/>
                          <a:sym typeface="Courier New"/>
                        </a:rPr>
                        <a:t>MERS </a:t>
                      </a:r>
                      <a:r>
                        <a:rPr b="1" lang="en" sz="900">
                          <a:solidFill>
                            <a:srgbClr val="0000FF"/>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as it is kno</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su</a:t>
                      </a:r>
                      <a:r>
                        <a:rPr lang="en" sz="900">
                          <a:solidFill>
                            <a:schemeClr val="dk1"/>
                          </a:solidFill>
                          <a:latin typeface="Courier New"/>
                          <a:ea typeface="Courier New"/>
                          <a:cs typeface="Courier New"/>
                          <a:sym typeface="Courier New"/>
                        </a:rPr>
                        <a:t>ggested PEDV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could be mor</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e </a:t>
                      </a:r>
                      <a:r>
                        <a:rPr lang="en" sz="900">
                          <a:solidFill>
                            <a:schemeClr val="dk1"/>
                          </a:solidFill>
                          <a:latin typeface="Courier New"/>
                          <a:ea typeface="Courier New"/>
                          <a:cs typeface="Courier New"/>
                          <a:sym typeface="Courier New"/>
                        </a:rPr>
                        <a:t>prevalence of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varies be</a:t>
                      </a:r>
                      <a:r>
                        <a:rPr lang="en" sz="900">
                          <a:solidFill>
                            <a:schemeClr val="dk1"/>
                          </a:solidFill>
                          <a:latin typeface="Courier New"/>
                          <a:ea typeface="Courier New"/>
                          <a:cs typeface="Courier New"/>
                          <a:sym typeface="Courier New"/>
                        </a:rPr>
                        <a:t>tw</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chemeClr val="dk1"/>
                          </a:solidFill>
                          <a:latin typeface="Courier New"/>
                          <a:ea typeface="Courier New"/>
                          <a:cs typeface="Courier New"/>
                          <a:sym typeface="Courier New"/>
                        </a:rPr>
                        <a:t>were the after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microinject</a:t>
                      </a:r>
                      <a:r>
                        <a:rPr lang="en" sz="900">
                          <a:solidFill>
                            <a:schemeClr val="dk1"/>
                          </a:solidFill>
                          <a:latin typeface="Courier New"/>
                          <a:ea typeface="Courier New"/>
                          <a:cs typeface="Courier New"/>
                          <a:sym typeface="Courier New"/>
                        </a:rPr>
                        <a:t>i</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persistence of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is ability o</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pected be </a:t>
                      </a:r>
                      <a:r>
                        <a:rPr lang="en" sz="900">
                          <a:solidFill>
                            <a:srgbClr val="0000FF"/>
                          </a:solidFill>
                          <a:latin typeface="Courier New"/>
                          <a:ea typeface="Courier New"/>
                          <a:cs typeface="Courier New"/>
                          <a:sym typeface="Courier New"/>
                        </a:rPr>
                        <a:t>virus </a:t>
                      </a:r>
                      <a:r>
                        <a:rPr b="1" lang="en" sz="900">
                          <a:solidFill>
                            <a:srgbClr val="0000FF"/>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Before Howev</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s </a:t>
                      </a:r>
                      <a:r>
                        <a:rPr lang="en" sz="900">
                          <a:solidFill>
                            <a:schemeClr val="dk1"/>
                          </a:solidFill>
                          <a:latin typeface="Courier New"/>
                          <a:ea typeface="Courier New"/>
                          <a:cs typeface="Courier New"/>
                          <a:sym typeface="Courier New"/>
                        </a:rPr>
                        <a:t>simplex </a:t>
                      </a:r>
                      <a:r>
                        <a:rPr lang="en" sz="900">
                          <a:solidFill>
                            <a:srgbClr val="0000FF"/>
                          </a:solidFill>
                          <a:latin typeface="Courier New"/>
                          <a:ea typeface="Courier New"/>
                          <a:cs typeface="Courier New"/>
                          <a:sym typeface="Courier New"/>
                        </a:rPr>
                        <a:t>virus </a:t>
                      </a:r>
                      <a:r>
                        <a:rPr b="1" lang="en" sz="900">
                          <a:solidFill>
                            <a:srgbClr val="0000FF"/>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of Vero cell</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diated p.i. was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in with comp</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ute respiratory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(SARI)a </a:t>
                      </a:r>
                      <a:r>
                        <a:rPr lang="en" sz="900">
                          <a:solidFill>
                            <a:schemeClr val="dk1"/>
                          </a:solidFill>
                          <a:latin typeface="Courier New"/>
                          <a:ea typeface="Courier New"/>
                          <a:cs typeface="Courier New"/>
                          <a:sym typeface="Courier New"/>
                        </a:rPr>
                        <a:t>resp</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at least mild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in childre</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g sublethal </a:t>
                      </a:r>
                      <a:r>
                        <a:rPr lang="en" sz="900">
                          <a:solidFill>
                            <a:srgbClr val="0000FF"/>
                          </a:solidFill>
                          <a:latin typeface="Courier New"/>
                          <a:ea typeface="Courier New"/>
                          <a:cs typeface="Courier New"/>
                          <a:sym typeface="Courier New"/>
                        </a:rPr>
                        <a:t>IAV </a:t>
                      </a:r>
                      <a:r>
                        <a:rPr b="1" lang="en" sz="900">
                          <a:solidFill>
                            <a:srgbClr val="0000FF"/>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results in i</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nt </a:t>
                      </a:r>
                      <a:r>
                        <a:rPr lang="en" sz="900">
                          <a:solidFill>
                            <a:schemeClr val="dk1"/>
                          </a:solidFill>
                          <a:latin typeface="Courier New"/>
                          <a:ea typeface="Courier New"/>
                          <a:cs typeface="Courier New"/>
                          <a:sym typeface="Courier New"/>
                        </a:rPr>
                        <a:t>of influenza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Because of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othesis , viral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frequently h</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a:t>
                      </a:r>
                      <a:r>
                        <a:rPr lang="en" sz="900">
                          <a:solidFill>
                            <a:schemeClr val="dk1"/>
                          </a:solidFill>
                          <a:latin typeface="Courier New"/>
                          <a:ea typeface="Courier New"/>
                          <a:cs typeface="Courier New"/>
                          <a:sym typeface="Courier New"/>
                        </a:rPr>
                        <a:t>regulated upon </a:t>
                      </a:r>
                      <a:r>
                        <a:rPr b="1" lang="en" sz="900">
                          <a:solidFill>
                            <a:srgbClr val="0000FF"/>
                          </a:solidFill>
                          <a:latin typeface="Courier New"/>
                          <a:ea typeface="Courier New"/>
                          <a:cs typeface="Courier New"/>
                          <a:sym typeface="Courier New"/>
                        </a:rPr>
                        <a:t>INFECTION</a:t>
                      </a:r>
                      <a:r>
                        <a:rPr lang="en" sz="900">
                          <a:solidFill>
                            <a:srgbClr val="0000FF"/>
                          </a:solidFill>
                          <a:latin typeface="Courier New"/>
                          <a:ea typeface="Courier New"/>
                          <a:cs typeface="Courier New"/>
                          <a:sym typeface="Courier New"/>
                        </a:rPr>
                        <a:t> with IAV</a:t>
                      </a:r>
                      <a:r>
                        <a:rPr lang="en" sz="900">
                          <a:solidFill>
                            <a:schemeClr val="dk1"/>
                          </a:solidFill>
                          <a:latin typeface="Courier New"/>
                          <a:ea typeface="Courier New"/>
                          <a:cs typeface="Courier New"/>
                          <a:sym typeface="Courier New"/>
                        </a:rPr>
                        <a:t> , a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y </a:t>
                      </a:r>
                      <a:r>
                        <a:rPr lang="en" sz="900">
                          <a:solidFill>
                            <a:schemeClr val="dk1"/>
                          </a:solidFill>
                          <a:latin typeface="Courier New"/>
                          <a:ea typeface="Courier New"/>
                          <a:cs typeface="Courier New"/>
                          <a:sym typeface="Courier New"/>
                        </a:rPr>
                        <a:t>to mycoplasma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in cattle ha</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haviors against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there shou</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l </a:t>
                      </a:r>
                      <a:r>
                        <a:rPr lang="en" sz="900">
                          <a:solidFill>
                            <a:schemeClr val="dk1"/>
                          </a:solidFill>
                          <a:latin typeface="Courier New"/>
                          <a:ea typeface="Courier New"/>
                          <a:cs typeface="Courier New"/>
                          <a:sym typeface="Courier New"/>
                        </a:rPr>
                        <a:t>and bacterial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through rapi</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tests confirmed </a:t>
                      </a:r>
                      <a:r>
                        <a:rPr b="1" lang="en" sz="900">
                          <a:solidFill>
                            <a:schemeClr val="dk1"/>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with SARS-CO</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l</a:t>
                      </a:r>
                      <a:r>
                        <a:rPr lang="en" sz="900">
                          <a:solidFill>
                            <a:schemeClr val="dk1"/>
                          </a:solidFill>
                          <a:latin typeface="Courier New"/>
                          <a:ea typeface="Courier New"/>
                          <a:cs typeface="Courier New"/>
                          <a:sym typeface="Courier New"/>
                        </a:rPr>
                        <a:t>ting from </a:t>
                      </a:r>
                      <a:r>
                        <a:rPr lang="en" sz="900">
                          <a:solidFill>
                            <a:srgbClr val="0000FF"/>
                          </a:solidFill>
                          <a:latin typeface="Courier New"/>
                          <a:ea typeface="Courier New"/>
                          <a:cs typeface="Courier New"/>
                          <a:sym typeface="Courier New"/>
                        </a:rPr>
                        <a:t>MERS </a:t>
                      </a:r>
                      <a:r>
                        <a:rPr b="1" lang="en" sz="900">
                          <a:solidFill>
                            <a:srgbClr val="0000FF"/>
                          </a:solidFill>
                          <a:latin typeface="Courier New"/>
                          <a:ea typeface="Courier New"/>
                          <a:cs typeface="Courier New"/>
                          <a:sym typeface="Courier New"/>
                        </a:rPr>
                        <a:t>INFECTION</a:t>
                      </a:r>
                      <a:r>
                        <a:rPr lang="en" sz="900">
                          <a:solidFill>
                            <a:schemeClr val="dk1"/>
                          </a:solidFill>
                          <a:latin typeface="Courier New"/>
                          <a:ea typeface="Courier New"/>
                          <a:cs typeface="Courier New"/>
                          <a:sym typeface="Courier New"/>
                        </a:rPr>
                        <a:t> , as well as </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txBody>
                  <a:tcPr marT="91425" marB="91425" marR="91425" marL="91425"/>
                </a:tc>
                <a:tc>
                  <a:txBody>
                    <a:bodyPr/>
                    <a:lstStyle/>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0.0322</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00" y="38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Test on 100 query words</a:t>
            </a:r>
            <a:endParaRPr>
              <a:latin typeface="Impact"/>
              <a:ea typeface="Impact"/>
              <a:cs typeface="Impact"/>
              <a:sym typeface="Impact"/>
            </a:endParaRPr>
          </a:p>
        </p:txBody>
      </p:sp>
      <p:sp>
        <p:nvSpPr>
          <p:cNvPr id="246" name="Google Shape;246;p36"/>
          <p:cNvSpPr txBox="1"/>
          <p:nvPr/>
        </p:nvSpPr>
        <p:spPr>
          <a:xfrm>
            <a:off x="1827650" y="4263900"/>
            <a:ext cx="1047900" cy="4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urier New"/>
                <a:ea typeface="Courier New"/>
                <a:cs typeface="Courier New"/>
                <a:sym typeface="Courier New"/>
              </a:rPr>
              <a:t>Covid</a:t>
            </a:r>
            <a:endParaRPr b="1">
              <a:latin typeface="Courier New"/>
              <a:ea typeface="Courier New"/>
              <a:cs typeface="Courier New"/>
              <a:sym typeface="Courier New"/>
            </a:endParaRPr>
          </a:p>
        </p:txBody>
      </p:sp>
      <p:sp>
        <p:nvSpPr>
          <p:cNvPr id="247" name="Google Shape;247;p36"/>
          <p:cNvSpPr txBox="1"/>
          <p:nvPr/>
        </p:nvSpPr>
        <p:spPr>
          <a:xfrm>
            <a:off x="6508600" y="4263900"/>
            <a:ext cx="879000" cy="4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Courier New"/>
                <a:ea typeface="Courier New"/>
                <a:cs typeface="Courier New"/>
                <a:sym typeface="Courier New"/>
              </a:rPr>
              <a:t>Assnat</a:t>
            </a:r>
            <a:endParaRPr b="1" sz="1500">
              <a:latin typeface="Courier New"/>
              <a:ea typeface="Courier New"/>
              <a:cs typeface="Courier New"/>
              <a:sym typeface="Courier New"/>
            </a:endParaRPr>
          </a:p>
        </p:txBody>
      </p:sp>
      <p:pic>
        <p:nvPicPr>
          <p:cNvPr id="248" name="Google Shape;248;p36"/>
          <p:cNvPicPr preferRelativeResize="0"/>
          <p:nvPr/>
        </p:nvPicPr>
        <p:blipFill rotWithShape="1">
          <a:blip r:embed="rId3">
            <a:alphaModFix/>
          </a:blip>
          <a:srcRect b="4433" l="4211" r="7682" t="9151"/>
          <a:stretch/>
        </p:blipFill>
        <p:spPr>
          <a:xfrm>
            <a:off x="4390433" y="1052300"/>
            <a:ext cx="4753568" cy="3116625"/>
          </a:xfrm>
          <a:prstGeom prst="rect">
            <a:avLst/>
          </a:prstGeom>
          <a:noFill/>
          <a:ln>
            <a:noFill/>
          </a:ln>
        </p:spPr>
      </p:pic>
      <p:pic>
        <p:nvPicPr>
          <p:cNvPr id="249" name="Google Shape;249;p36"/>
          <p:cNvPicPr preferRelativeResize="0"/>
          <p:nvPr/>
        </p:nvPicPr>
        <p:blipFill rotWithShape="1">
          <a:blip r:embed="rId4">
            <a:alphaModFix/>
          </a:blip>
          <a:srcRect b="0" l="7378" r="6725" t="8550"/>
          <a:stretch/>
        </p:blipFill>
        <p:spPr>
          <a:xfrm>
            <a:off x="80700" y="1052300"/>
            <a:ext cx="4372150" cy="32536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311700" y="351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Comparison between clustering techniques</a:t>
            </a:r>
            <a:endParaRPr>
              <a:latin typeface="Impact"/>
              <a:ea typeface="Impact"/>
              <a:cs typeface="Impact"/>
              <a:sym typeface="Impact"/>
            </a:endParaRPr>
          </a:p>
        </p:txBody>
      </p:sp>
      <p:pic>
        <p:nvPicPr>
          <p:cNvPr id="255" name="Google Shape;255;p37"/>
          <p:cNvPicPr preferRelativeResize="0"/>
          <p:nvPr/>
        </p:nvPicPr>
        <p:blipFill>
          <a:blip r:embed="rId3">
            <a:alphaModFix/>
          </a:blip>
          <a:stretch>
            <a:fillRect/>
          </a:stretch>
        </p:blipFill>
        <p:spPr>
          <a:xfrm>
            <a:off x="127900" y="923950"/>
            <a:ext cx="5458535" cy="3820974"/>
          </a:xfrm>
          <a:prstGeom prst="rect">
            <a:avLst/>
          </a:prstGeom>
          <a:noFill/>
          <a:ln>
            <a:noFill/>
          </a:ln>
        </p:spPr>
      </p:pic>
      <p:sp>
        <p:nvSpPr>
          <p:cNvPr id="256" name="Google Shape;256;p37"/>
          <p:cNvSpPr txBox="1"/>
          <p:nvPr/>
        </p:nvSpPr>
        <p:spPr>
          <a:xfrm>
            <a:off x="5586425" y="982350"/>
            <a:ext cx="3374700" cy="684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ourier New"/>
              <a:buChar char="-"/>
            </a:pPr>
            <a:r>
              <a:rPr b="1" lang="en" sz="1200">
                <a:latin typeface="Courier New"/>
                <a:ea typeface="Courier New"/>
                <a:cs typeface="Courier New"/>
                <a:sym typeface="Courier New"/>
              </a:rPr>
              <a:t>Reachability</a:t>
            </a:r>
            <a:endParaRPr b="1" sz="1200">
              <a:latin typeface="Courier New"/>
              <a:ea typeface="Courier New"/>
              <a:cs typeface="Courier New"/>
              <a:sym typeface="Courier New"/>
            </a:endParaRPr>
          </a:p>
          <a:p>
            <a:pPr indent="-304800" lvl="1" marL="914400" rtl="0" algn="l">
              <a:spcBef>
                <a:spcPts val="0"/>
              </a:spcBef>
              <a:spcAft>
                <a:spcPts val="0"/>
              </a:spcAft>
              <a:buSzPts val="1200"/>
              <a:buFont typeface="Courier New"/>
              <a:buChar char="-"/>
            </a:pPr>
            <a:r>
              <a:rPr lang="en" sz="1200">
                <a:solidFill>
                  <a:schemeClr val="dk1"/>
                </a:solidFill>
                <a:latin typeface="Courier New"/>
                <a:ea typeface="Courier New"/>
                <a:cs typeface="Courier New"/>
                <a:sym typeface="Courier New"/>
              </a:rPr>
              <a:t>distance from a data point to a core point</a:t>
            </a:r>
            <a:endParaRPr i="1"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914400" rtl="0" algn="l">
              <a:spcBef>
                <a:spcPts val="0"/>
              </a:spcBef>
              <a:spcAft>
                <a:spcPts val="0"/>
              </a:spcAft>
              <a:buNone/>
            </a:pPr>
            <a:r>
              <a:t/>
            </a:r>
            <a:endParaRPr sz="1200">
              <a:latin typeface="Courier New"/>
              <a:ea typeface="Courier New"/>
              <a:cs typeface="Courier New"/>
              <a:sym typeface="Courier New"/>
            </a:endParaRPr>
          </a:p>
        </p:txBody>
      </p:sp>
      <p:sp>
        <p:nvSpPr>
          <p:cNvPr id="257" name="Google Shape;257;p37"/>
          <p:cNvSpPr txBox="1"/>
          <p:nvPr/>
        </p:nvSpPr>
        <p:spPr>
          <a:xfrm>
            <a:off x="5586425" y="1666950"/>
            <a:ext cx="3000000" cy="1250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ourier New"/>
              <a:buChar char="-"/>
            </a:pPr>
            <a:r>
              <a:rPr b="1" lang="en" sz="1200">
                <a:solidFill>
                  <a:schemeClr val="dk1"/>
                </a:solidFill>
                <a:latin typeface="Courier New"/>
                <a:ea typeface="Courier New"/>
                <a:cs typeface="Courier New"/>
                <a:sym typeface="Courier New"/>
              </a:rPr>
              <a:t>OPTICS</a:t>
            </a:r>
            <a:endParaRPr b="1" sz="1200">
              <a:solidFill>
                <a:schemeClr val="dk1"/>
              </a:solidFill>
              <a:latin typeface="Courier New"/>
              <a:ea typeface="Courier New"/>
              <a:cs typeface="Courier New"/>
              <a:sym typeface="Courier New"/>
            </a:endParaRPr>
          </a:p>
          <a:p>
            <a:pPr indent="-304800" lvl="1" marL="9144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all points in one cluster</a:t>
            </a:r>
            <a:endParaRPr sz="1200">
              <a:solidFill>
                <a:schemeClr val="dk1"/>
              </a:solidFill>
              <a:latin typeface="Courier New"/>
              <a:ea typeface="Courier New"/>
              <a:cs typeface="Courier New"/>
              <a:sym typeface="Courier New"/>
            </a:endParaRPr>
          </a:p>
          <a:p>
            <a:pPr indent="-304800" lvl="1" marL="9144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within 1.0 epsilon distance, all points are reachable</a:t>
            </a:r>
            <a:endParaRPr/>
          </a:p>
        </p:txBody>
      </p:sp>
      <p:sp>
        <p:nvSpPr>
          <p:cNvPr id="258" name="Google Shape;258;p37"/>
          <p:cNvSpPr txBox="1"/>
          <p:nvPr/>
        </p:nvSpPr>
        <p:spPr>
          <a:xfrm>
            <a:off x="5586425" y="2804300"/>
            <a:ext cx="3000000" cy="1161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ourier New"/>
              <a:buChar char="-"/>
            </a:pPr>
            <a:r>
              <a:rPr b="1" lang="en" sz="1200">
                <a:solidFill>
                  <a:schemeClr val="dk1"/>
                </a:solidFill>
                <a:latin typeface="Courier New"/>
                <a:ea typeface="Courier New"/>
                <a:cs typeface="Courier New"/>
                <a:sym typeface="Courier New"/>
              </a:rPr>
              <a:t>DBSCAN at 0.5 eps</a:t>
            </a:r>
            <a:endParaRPr b="1" sz="1200">
              <a:solidFill>
                <a:schemeClr val="dk1"/>
              </a:solidFill>
              <a:latin typeface="Courier New"/>
              <a:ea typeface="Courier New"/>
              <a:cs typeface="Courier New"/>
              <a:sym typeface="Courier New"/>
            </a:endParaRPr>
          </a:p>
          <a:p>
            <a:pPr indent="-304800" lvl="1" marL="9144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gray points are regarded as noise</a:t>
            </a:r>
            <a:endParaRPr sz="1200">
              <a:solidFill>
                <a:schemeClr val="dk1"/>
              </a:solidFill>
              <a:latin typeface="Courier New"/>
              <a:ea typeface="Courier New"/>
              <a:cs typeface="Courier New"/>
              <a:sym typeface="Courier New"/>
            </a:endParaRPr>
          </a:p>
          <a:p>
            <a:pPr indent="-304800" lvl="1" marL="9144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no cluster</a:t>
            </a:r>
            <a:endParaRPr sz="1200">
              <a:solidFill>
                <a:schemeClr val="dk1"/>
              </a:solidFill>
              <a:latin typeface="Courier New"/>
              <a:ea typeface="Courier New"/>
              <a:cs typeface="Courier New"/>
              <a:sym typeface="Courier New"/>
            </a:endParaRPr>
          </a:p>
          <a:p>
            <a:pPr indent="0" lvl="0" marL="0" rtl="0" algn="r">
              <a:spcBef>
                <a:spcPts val="0"/>
              </a:spcBef>
              <a:spcAft>
                <a:spcPts val="0"/>
              </a:spcAft>
              <a:buNone/>
            </a:pPr>
            <a:r>
              <a:t/>
            </a:r>
            <a:endParaRPr/>
          </a:p>
        </p:txBody>
      </p:sp>
      <p:sp>
        <p:nvSpPr>
          <p:cNvPr id="259" name="Google Shape;259;p37"/>
          <p:cNvSpPr txBox="1"/>
          <p:nvPr/>
        </p:nvSpPr>
        <p:spPr>
          <a:xfrm>
            <a:off x="5586425" y="3660350"/>
            <a:ext cx="3000000" cy="988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ourier New"/>
              <a:buChar char="-"/>
            </a:pPr>
            <a:r>
              <a:rPr b="1" lang="en" sz="1200">
                <a:solidFill>
                  <a:schemeClr val="dk1"/>
                </a:solidFill>
                <a:latin typeface="Courier New"/>
                <a:ea typeface="Courier New"/>
                <a:cs typeface="Courier New"/>
                <a:sym typeface="Courier New"/>
              </a:rPr>
              <a:t>DBSCAN at 1.0 eps</a:t>
            </a:r>
            <a:endParaRPr b="1" sz="1200">
              <a:solidFill>
                <a:schemeClr val="dk1"/>
              </a:solidFill>
              <a:latin typeface="Courier New"/>
              <a:ea typeface="Courier New"/>
              <a:cs typeface="Courier New"/>
              <a:sym typeface="Courier New"/>
            </a:endParaRPr>
          </a:p>
          <a:p>
            <a:pPr indent="-304800" lvl="1" marL="9144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all points in one cluster</a:t>
            </a:r>
            <a:endParaRPr sz="1200">
              <a:solidFill>
                <a:schemeClr val="dk1"/>
              </a:solidFill>
              <a:latin typeface="Courier New"/>
              <a:ea typeface="Courier New"/>
              <a:cs typeface="Courier New"/>
              <a:sym typeface="Courier New"/>
            </a:endParaRPr>
          </a:p>
          <a:p>
            <a:pPr indent="-304800" lvl="1" marL="9144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same result as OPTICS</a:t>
            </a:r>
            <a:endParaRPr/>
          </a:p>
        </p:txBody>
      </p:sp>
      <p:sp>
        <p:nvSpPr>
          <p:cNvPr id="260" name="Google Shape;260;p37"/>
          <p:cNvSpPr txBox="1"/>
          <p:nvPr/>
        </p:nvSpPr>
        <p:spPr>
          <a:xfrm>
            <a:off x="4770350" y="4649150"/>
            <a:ext cx="4276200" cy="44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chemeClr val="dk1"/>
                </a:solidFill>
                <a:latin typeface="Courier New"/>
                <a:ea typeface="Courier New"/>
                <a:cs typeface="Courier New"/>
                <a:sym typeface="Courier New"/>
              </a:rPr>
              <a:t>Note: OPTICS’s Xi method can account for different choices of eps in DBSCAN</a:t>
            </a:r>
            <a:endParaRPr sz="1000">
              <a:solidFill>
                <a:schemeClr val="dk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Comparison between clustering techniques</a:t>
            </a:r>
            <a:endParaRPr>
              <a:latin typeface="Impact"/>
              <a:ea typeface="Impact"/>
              <a:cs typeface="Impact"/>
              <a:sym typeface="Impact"/>
            </a:endParaRPr>
          </a:p>
        </p:txBody>
      </p:sp>
      <p:pic>
        <p:nvPicPr>
          <p:cNvPr id="266" name="Google Shape;266;p38"/>
          <p:cNvPicPr preferRelativeResize="0"/>
          <p:nvPr/>
        </p:nvPicPr>
        <p:blipFill rotWithShape="1">
          <a:blip r:embed="rId3">
            <a:alphaModFix/>
          </a:blip>
          <a:srcRect b="0" l="0" r="75113" t="0"/>
          <a:stretch/>
        </p:blipFill>
        <p:spPr>
          <a:xfrm>
            <a:off x="108450" y="1017725"/>
            <a:ext cx="2199802" cy="2208625"/>
          </a:xfrm>
          <a:prstGeom prst="rect">
            <a:avLst/>
          </a:prstGeom>
          <a:noFill/>
          <a:ln>
            <a:noFill/>
          </a:ln>
        </p:spPr>
      </p:pic>
      <p:graphicFrame>
        <p:nvGraphicFramePr>
          <p:cNvPr id="267" name="Google Shape;267;p38"/>
          <p:cNvGraphicFramePr/>
          <p:nvPr/>
        </p:nvGraphicFramePr>
        <p:xfrm>
          <a:off x="2441350" y="1219938"/>
          <a:ext cx="3000000" cy="3000000"/>
        </p:xfrm>
        <a:graphic>
          <a:graphicData uri="http://schemas.openxmlformats.org/drawingml/2006/table">
            <a:tbl>
              <a:tblPr>
                <a:noFill/>
                <a:tableStyleId>{791D9C90-6AE2-4339-840A-F3B01CF8E5C9}</a:tableStyleId>
              </a:tblPr>
              <a:tblGrid>
                <a:gridCol w="5791125"/>
                <a:gridCol w="820975"/>
              </a:tblGrid>
              <a:tr h="502525">
                <a:tc>
                  <a:txBody>
                    <a:bodyPr/>
                    <a:lstStyle/>
                    <a:p>
                      <a:pPr indent="0" lvl="0" marL="0" rtl="0" algn="l">
                        <a:spcBef>
                          <a:spcPts val="0"/>
                        </a:spcBef>
                        <a:spcAft>
                          <a:spcPts val="0"/>
                        </a:spcAft>
                        <a:buNone/>
                      </a:pPr>
                      <a:r>
                        <a:rPr lang="en" sz="1100">
                          <a:latin typeface="Courier New"/>
                          <a:ea typeface="Courier New"/>
                          <a:cs typeface="Courier New"/>
                          <a:sym typeface="Courier New"/>
                        </a:rPr>
                        <a:t>Results</a:t>
                      </a:r>
                      <a:endParaRPr sz="11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100">
                          <a:latin typeface="Courier New"/>
                          <a:ea typeface="Courier New"/>
                          <a:cs typeface="Courier New"/>
                          <a:sym typeface="Courier New"/>
                        </a:rPr>
                        <a:t>Rouge score</a:t>
                      </a:r>
                      <a:endParaRPr sz="1100">
                        <a:latin typeface="Courier New"/>
                        <a:ea typeface="Courier New"/>
                        <a:cs typeface="Courier New"/>
                        <a:sym typeface="Courier New"/>
                      </a:endParaRPr>
                    </a:p>
                  </a:txBody>
                  <a:tcPr marT="91425" marB="91425" marR="91425" marL="91425"/>
                </a:tc>
              </a:tr>
              <a:tr h="1248650">
                <a:tc>
                  <a:txBody>
                    <a:bodyPr/>
                    <a:lstStyle/>
                    <a:p>
                      <a:pPr indent="0" lvl="0" marL="0" rtl="0" algn="l">
                        <a:spcBef>
                          <a:spcPts val="0"/>
                        </a:spcBef>
                        <a:spcAft>
                          <a:spcPts val="0"/>
                        </a:spcAft>
                        <a:buNone/>
                      </a:pPr>
                      <a:r>
                        <a:rPr lang="en" sz="900">
                          <a:latin typeface="Courier New"/>
                          <a:ea typeface="Courier New"/>
                          <a:cs typeface="Courier New"/>
                          <a:sym typeface="Courier New"/>
                        </a:rPr>
                        <a:t>       basis , there is a </a:t>
                      </a:r>
                      <a:r>
                        <a:rPr b="1" lang="en" sz="900">
                          <a:highlight>
                            <a:schemeClr val="lt1"/>
                          </a:highlight>
                          <a:latin typeface="Courier New"/>
                          <a:ea typeface="Courier New"/>
                          <a:cs typeface="Courier New"/>
                          <a:sym typeface="Courier New"/>
                        </a:rPr>
                        <a:t>PAUCITY</a:t>
                      </a:r>
                      <a:r>
                        <a:rPr lang="en" sz="900">
                          <a:latin typeface="Courier New"/>
                          <a:ea typeface="Courier New"/>
                          <a:cs typeface="Courier New"/>
                          <a:sym typeface="Courier New"/>
                        </a:rPr>
                        <a:t> of data on the long-term </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visits Initially the by , </a:t>
                      </a:r>
                      <a:r>
                        <a:rPr b="1" lang="en" sz="900">
                          <a:latin typeface="Courier New"/>
                          <a:ea typeface="Courier New"/>
                          <a:cs typeface="Courier New"/>
                          <a:sym typeface="Courier New"/>
                        </a:rPr>
                        <a:t>PAUCITY</a:t>
                      </a:r>
                      <a:r>
                        <a:rPr lang="en" sz="900">
                          <a:latin typeface="Courier New"/>
                          <a:ea typeface="Courier New"/>
                          <a:cs typeface="Courier New"/>
                          <a:sym typeface="Courier New"/>
                        </a:rPr>
                        <a:t> of data to level values</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a s , paralleling the </a:t>
                      </a:r>
                      <a:r>
                        <a:rPr b="1" lang="en" sz="900">
                          <a:latin typeface="Courier New"/>
                          <a:ea typeface="Courier New"/>
                          <a:cs typeface="Courier New"/>
                          <a:sym typeface="Courier New"/>
                        </a:rPr>
                        <a:t>PAUCITY</a:t>
                      </a:r>
                      <a:r>
                        <a:rPr lang="en" sz="900">
                          <a:latin typeface="Courier New"/>
                          <a:ea typeface="Courier New"/>
                          <a:cs typeface="Courier New"/>
                          <a:sym typeface="Courier New"/>
                        </a:rPr>
                        <a:t> of melanomas reported in other</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report in 2 , the </a:t>
                      </a:r>
                      <a:r>
                        <a:rPr b="1" lang="en" sz="900">
                          <a:latin typeface="Courier New"/>
                          <a:ea typeface="Courier New"/>
                          <a:cs typeface="Courier New"/>
                          <a:sym typeface="Courier New"/>
                        </a:rPr>
                        <a:t>PAUCITY</a:t>
                      </a:r>
                      <a:r>
                        <a:rPr lang="en" sz="900">
                          <a:latin typeface="Courier New"/>
                          <a:ea typeface="Courier New"/>
                          <a:cs typeface="Courier New"/>
                          <a:sym typeface="Courier New"/>
                        </a:rPr>
                        <a:t> has of to experimental all</a:t>
                      </a:r>
                      <a:endParaRPr sz="9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100">
                          <a:latin typeface="Courier New"/>
                          <a:ea typeface="Courier New"/>
                          <a:cs typeface="Courier New"/>
                          <a:sym typeface="Courier New"/>
                        </a:rPr>
                        <a:t>0.0185</a:t>
                      </a:r>
                      <a:endParaRPr sz="1100">
                        <a:latin typeface="Courier New"/>
                        <a:ea typeface="Courier New"/>
                        <a:cs typeface="Courier New"/>
                        <a:sym typeface="Courier New"/>
                      </a:endParaRPr>
                    </a:p>
                  </a:txBody>
                  <a:tcPr marT="91425" marB="91425" marR="91425" marL="91425"/>
                </a:tc>
              </a:tr>
              <a:tr h="1854225">
                <a:tc>
                  <a:txBody>
                    <a:bodyPr/>
                    <a:lstStyle/>
                    <a:p>
                      <a:pPr indent="0" lvl="0" marL="0" rtl="0" algn="l">
                        <a:spcBef>
                          <a:spcPts val="0"/>
                        </a:spcBef>
                        <a:spcAft>
                          <a:spcPts val="0"/>
                        </a:spcAft>
                        <a:buNone/>
                      </a:pPr>
                      <a:r>
                        <a:rPr lang="en" sz="900">
                          <a:latin typeface="Courier New"/>
                          <a:ea typeface="Courier New"/>
                          <a:cs typeface="Courier New"/>
                          <a:sym typeface="Courier New"/>
                        </a:rPr>
                        <a:t>        </a:t>
                      </a:r>
                      <a:r>
                        <a:rPr lang="en" sz="900">
                          <a:latin typeface="Courier New"/>
                          <a:ea typeface="Courier New"/>
                          <a:cs typeface="Courier New"/>
                          <a:sym typeface="Courier New"/>
                        </a:rPr>
                        <a:t>blood v</a:t>
                      </a:r>
                      <a:r>
                        <a:rPr lang="en" sz="900">
                          <a:latin typeface="Courier New"/>
                          <a:ea typeface="Courier New"/>
                          <a:cs typeface="Courier New"/>
                          <a:sym typeface="Courier New"/>
                        </a:rPr>
                        <a:t>essel walls which induce </a:t>
                      </a:r>
                      <a:r>
                        <a:rPr b="1" lang="en" sz="900">
                          <a:latin typeface="Courier New"/>
                          <a:ea typeface="Courier New"/>
                          <a:cs typeface="Courier New"/>
                          <a:sym typeface="Courier New"/>
                        </a:rPr>
                        <a:t>LYSOSOME</a:t>
                      </a:r>
                      <a:r>
                        <a:rPr lang="en" sz="900">
                          <a:latin typeface="Courier New"/>
                          <a:ea typeface="Courier New"/>
                          <a:cs typeface="Courier New"/>
                          <a:sym typeface="Courier New"/>
                        </a:rPr>
                        <a:t> enzyme liberation from neutrophils</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hydrol</a:t>
                      </a:r>
                      <a:r>
                        <a:rPr lang="en" sz="900">
                          <a:latin typeface="Courier New"/>
                          <a:ea typeface="Courier New"/>
                          <a:cs typeface="Courier New"/>
                          <a:sym typeface="Courier New"/>
                        </a:rPr>
                        <a:t>yzed by proteases in the </a:t>
                      </a:r>
                      <a:r>
                        <a:rPr b="1" lang="en" sz="900">
                          <a:latin typeface="Courier New"/>
                          <a:ea typeface="Courier New"/>
                          <a:cs typeface="Courier New"/>
                          <a:sym typeface="Courier New"/>
                        </a:rPr>
                        <a:t>LYSOSOME</a:t>
                      </a:r>
                      <a:r>
                        <a:rPr lang="en" sz="900">
                          <a:latin typeface="Courier New"/>
                          <a:ea typeface="Courier New"/>
                          <a:cs typeface="Courier New"/>
                          <a:sym typeface="Courier New"/>
                        </a:rPr>
                        <a:t> , antigen fragments generated by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autophagosome s</a:t>
                      </a:r>
                      <a:r>
                        <a:rPr lang="en" sz="900">
                          <a:latin typeface="Courier New"/>
                          <a:ea typeface="Courier New"/>
                          <a:cs typeface="Courier New"/>
                          <a:sym typeface="Courier New"/>
                        </a:rPr>
                        <a:t>ubsequently fuses with a </a:t>
                      </a:r>
                      <a:r>
                        <a:rPr b="1" lang="en" sz="900">
                          <a:latin typeface="Courier New"/>
                          <a:ea typeface="Courier New"/>
                          <a:cs typeface="Courier New"/>
                          <a:sym typeface="Courier New"/>
                        </a:rPr>
                        <a:t>LYSOSOME</a:t>
                      </a:r>
                      <a:r>
                        <a:rPr lang="en" sz="900">
                          <a:latin typeface="Courier New"/>
                          <a:ea typeface="Courier New"/>
                          <a:cs typeface="Courier New"/>
                          <a:sym typeface="Courier New"/>
                        </a:rPr>
                        <a:t> , enabling the intra-autophagosomal components</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directly taken up by the </a:t>
                      </a:r>
                      <a:r>
                        <a:rPr b="1" lang="en" sz="900">
                          <a:latin typeface="Courier New"/>
                          <a:ea typeface="Courier New"/>
                          <a:cs typeface="Courier New"/>
                          <a:sym typeface="Courier New"/>
                        </a:rPr>
                        <a:t>LYSOSOME</a:t>
                      </a:r>
                      <a:r>
                        <a:rPr lang="en" sz="900">
                          <a:latin typeface="Courier New"/>
                          <a:ea typeface="Courier New"/>
                          <a:cs typeface="Courier New"/>
                          <a:sym typeface="Courier New"/>
                        </a:rPr>
                        <a:t> , either through invagination of</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 to Biol the 17(4) </a:t>
                      </a:r>
                      <a:r>
                        <a:rPr b="1" lang="en" sz="900">
                          <a:latin typeface="Courier New"/>
                          <a:ea typeface="Courier New"/>
                          <a:cs typeface="Courier New"/>
                          <a:sym typeface="Courier New"/>
                        </a:rPr>
                        <a:t>LYSOSOME</a:t>
                      </a:r>
                      <a:r>
                        <a:rPr lang="en" sz="900">
                          <a:latin typeface="Courier New"/>
                          <a:ea typeface="Courier New"/>
                          <a:cs typeface="Courier New"/>
                          <a:sym typeface="Courier New"/>
                        </a:rPr>
                        <a:t> e2007044 . begins with packaging</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of the substrates into the </a:t>
                      </a:r>
                      <a:r>
                        <a:rPr b="1" lang="en" sz="900">
                          <a:latin typeface="Courier New"/>
                          <a:ea typeface="Courier New"/>
                          <a:cs typeface="Courier New"/>
                          <a:sym typeface="Courier New"/>
                        </a:rPr>
                        <a:t>LYSOSOME</a:t>
                      </a:r>
                      <a:r>
                        <a:rPr lang="en" sz="900">
                          <a:latin typeface="Courier New"/>
                          <a:ea typeface="Courier New"/>
                          <a:cs typeface="Courier New"/>
                          <a:sym typeface="Courier New"/>
                        </a:rPr>
                        <a:t> [ 107 ] . The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it phagosome directly capture data </a:t>
                      </a:r>
                      <a:r>
                        <a:rPr b="1" lang="en" sz="900">
                          <a:latin typeface="Courier New"/>
                          <a:ea typeface="Courier New"/>
                          <a:cs typeface="Courier New"/>
                          <a:sym typeface="Courier New"/>
                        </a:rPr>
                        <a:t>LYSOSOME</a:t>
                      </a:r>
                      <a:r>
                        <a:rPr lang="en" sz="900">
                          <a:latin typeface="Courier New"/>
                          <a:ea typeface="Courier New"/>
                          <a:cs typeface="Courier New"/>
                          <a:sym typeface="Courier New"/>
                        </a:rPr>
                        <a:t> , a in that instruments</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the mode of administration of </a:t>
                      </a:r>
                      <a:r>
                        <a:rPr b="1" lang="en" sz="900">
                          <a:latin typeface="Courier New"/>
                          <a:ea typeface="Courier New"/>
                          <a:cs typeface="Courier New"/>
                          <a:sym typeface="Courier New"/>
                        </a:rPr>
                        <a:t>LYSOSOME</a:t>
                      </a:r>
                      <a:r>
                        <a:rPr lang="en" sz="900">
                          <a:latin typeface="Courier New"/>
                          <a:ea typeface="Courier New"/>
                          <a:cs typeface="Courier New"/>
                          <a:sym typeface="Courier New"/>
                        </a:rPr>
                        <a:t> targeted medica tions in order</a:t>
                      </a:r>
                      <a:endParaRPr sz="9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100">
                          <a:latin typeface="Courier New"/>
                          <a:ea typeface="Courier New"/>
                          <a:cs typeface="Courier New"/>
                          <a:sym typeface="Courier New"/>
                        </a:rPr>
                        <a:t>0.0039</a:t>
                      </a:r>
                      <a:endParaRPr sz="1100">
                        <a:latin typeface="Courier New"/>
                        <a:ea typeface="Courier New"/>
                        <a:cs typeface="Courier New"/>
                        <a:sym typeface="Courier New"/>
                      </a:endParaRPr>
                    </a:p>
                  </a:txBody>
                  <a:tcPr marT="91425" marB="91425" marR="91425" marL="91425"/>
                </a:tc>
              </a:tr>
            </a:tbl>
          </a:graphicData>
        </a:graphic>
      </p:graphicFrame>
      <p:pic>
        <p:nvPicPr>
          <p:cNvPr id="268" name="Google Shape;268;p38"/>
          <p:cNvPicPr preferRelativeResize="0"/>
          <p:nvPr/>
        </p:nvPicPr>
        <p:blipFill rotWithShape="1">
          <a:blip r:embed="rId3">
            <a:alphaModFix/>
          </a:blip>
          <a:srcRect b="0" l="25113" r="50000" t="10722"/>
          <a:stretch/>
        </p:blipFill>
        <p:spPr>
          <a:xfrm>
            <a:off x="108450" y="3171750"/>
            <a:ext cx="2199802" cy="197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9"/>
          <p:cNvPicPr preferRelativeResize="0"/>
          <p:nvPr/>
        </p:nvPicPr>
        <p:blipFill rotWithShape="1">
          <a:blip r:embed="rId3">
            <a:alphaModFix/>
          </a:blip>
          <a:srcRect b="0" l="50000" r="24683" t="0"/>
          <a:stretch/>
        </p:blipFill>
        <p:spPr>
          <a:xfrm>
            <a:off x="311700" y="899700"/>
            <a:ext cx="2314927" cy="2117275"/>
          </a:xfrm>
          <a:prstGeom prst="rect">
            <a:avLst/>
          </a:prstGeom>
          <a:noFill/>
          <a:ln>
            <a:noFill/>
          </a:ln>
        </p:spPr>
      </p:pic>
      <p:pic>
        <p:nvPicPr>
          <p:cNvPr id="274" name="Google Shape;274;p39"/>
          <p:cNvPicPr preferRelativeResize="0"/>
          <p:nvPr/>
        </p:nvPicPr>
        <p:blipFill rotWithShape="1">
          <a:blip r:embed="rId3">
            <a:alphaModFix/>
          </a:blip>
          <a:srcRect b="0" l="74683" r="0" t="10809"/>
          <a:stretch/>
        </p:blipFill>
        <p:spPr>
          <a:xfrm>
            <a:off x="311700" y="3016975"/>
            <a:ext cx="2314927" cy="2029100"/>
          </a:xfrm>
          <a:prstGeom prst="rect">
            <a:avLst/>
          </a:prstGeom>
          <a:noFill/>
          <a:ln>
            <a:noFill/>
          </a:ln>
        </p:spPr>
      </p:pic>
      <p:graphicFrame>
        <p:nvGraphicFramePr>
          <p:cNvPr id="275" name="Google Shape;275;p39"/>
          <p:cNvGraphicFramePr/>
          <p:nvPr/>
        </p:nvGraphicFramePr>
        <p:xfrm>
          <a:off x="2555075" y="1100600"/>
          <a:ext cx="3000000" cy="3000000"/>
        </p:xfrm>
        <a:graphic>
          <a:graphicData uri="http://schemas.openxmlformats.org/drawingml/2006/table">
            <a:tbl>
              <a:tblPr>
                <a:noFill/>
                <a:tableStyleId>{791D9C90-6AE2-4339-840A-F3B01CF8E5C9}</a:tableStyleId>
              </a:tblPr>
              <a:tblGrid>
                <a:gridCol w="5671975"/>
                <a:gridCol w="761025"/>
              </a:tblGrid>
              <a:tr h="381000">
                <a:tc>
                  <a:txBody>
                    <a:bodyPr/>
                    <a:lstStyle/>
                    <a:p>
                      <a:pPr indent="0" lvl="0" marL="0" rtl="0" algn="l">
                        <a:spcBef>
                          <a:spcPts val="0"/>
                        </a:spcBef>
                        <a:spcAft>
                          <a:spcPts val="0"/>
                        </a:spcAft>
                        <a:buNone/>
                      </a:pPr>
                      <a:r>
                        <a:rPr lang="en" sz="1200">
                          <a:latin typeface="Courier New"/>
                          <a:ea typeface="Courier New"/>
                          <a:cs typeface="Courier New"/>
                          <a:sym typeface="Courier New"/>
                        </a:rPr>
                        <a:t>Results</a:t>
                      </a:r>
                      <a:endParaRPr sz="12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200">
                          <a:latin typeface="Courier New"/>
                          <a:ea typeface="Courier New"/>
                          <a:cs typeface="Courier New"/>
                          <a:sym typeface="Courier New"/>
                        </a:rPr>
                        <a:t>Rouge score</a:t>
                      </a:r>
                      <a:endParaRPr sz="1200">
                        <a:latin typeface="Courier New"/>
                        <a:ea typeface="Courier New"/>
                        <a:cs typeface="Courier New"/>
                        <a:sym typeface="Courier New"/>
                      </a:endParaRPr>
                    </a:p>
                  </a:txBody>
                  <a:tcPr marT="91425" marB="91425" marR="91425" marL="91425"/>
                </a:tc>
              </a:tr>
              <a:tr h="1490025">
                <a:tc>
                  <a:txBody>
                    <a:bodyPr/>
                    <a:lstStyle/>
                    <a:p>
                      <a:pPr indent="0" lvl="0" marL="0" rtl="0" algn="l">
                        <a:spcBef>
                          <a:spcPts val="0"/>
                        </a:spcBef>
                        <a:spcAft>
                          <a:spcPts val="0"/>
                        </a:spcAft>
                        <a:buNone/>
                      </a:pPr>
                      <a:r>
                        <a:rPr lang="en" sz="900">
                          <a:latin typeface="Courier New"/>
                          <a:ea typeface="Courier New"/>
                          <a:cs typeface="Courier New"/>
                          <a:sym typeface="Courier New"/>
                        </a:rPr>
                        <a:t> oral administration only elicited an </a:t>
                      </a:r>
                      <a:r>
                        <a:rPr b="1" lang="en" sz="900">
                          <a:latin typeface="Courier New"/>
                          <a:ea typeface="Courier New"/>
                          <a:cs typeface="Courier New"/>
                          <a:sym typeface="Courier New"/>
                        </a:rPr>
                        <a:t>IMMUNE</a:t>
                      </a:r>
                      <a:r>
                        <a:rPr lang="en" sz="900">
                          <a:latin typeface="Courier New"/>
                          <a:ea typeface="Courier New"/>
                          <a:cs typeface="Courier New"/>
                          <a:sym typeface="Courier New"/>
                        </a:rPr>
                        <a:t> response in one of six</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signaling crosstalk that programs the </a:t>
                      </a:r>
                      <a:r>
                        <a:rPr b="1" lang="en" sz="900">
                          <a:latin typeface="Courier New"/>
                          <a:ea typeface="Courier New"/>
                          <a:cs typeface="Courier New"/>
                          <a:sym typeface="Courier New"/>
                        </a:rPr>
                        <a:t>IMMUNE</a:t>
                      </a:r>
                      <a:r>
                        <a:rPr lang="en" sz="900">
                          <a:latin typeface="Courier New"/>
                          <a:ea typeface="Courier New"/>
                          <a:cs typeface="Courier New"/>
                          <a:sym typeface="Courier New"/>
                        </a:rPr>
                        <a:t> response to virus infection .</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of autoantigenic material to the </a:t>
                      </a:r>
                      <a:r>
                        <a:rPr b="1" lang="en" sz="900">
                          <a:latin typeface="Courier New"/>
                          <a:ea typeface="Courier New"/>
                          <a:cs typeface="Courier New"/>
                          <a:sym typeface="Courier New"/>
                        </a:rPr>
                        <a:t>IMMUNE</a:t>
                      </a:r>
                      <a:r>
                        <a:rPr lang="en" sz="900">
                          <a:latin typeface="Courier New"/>
                          <a:ea typeface="Courier New"/>
                          <a:cs typeface="Courier New"/>
                          <a:sym typeface="Courier New"/>
                        </a:rPr>
                        <a:t> system but , again ,</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For example , when endogenous </a:t>
                      </a:r>
                      <a:r>
                        <a:rPr b="1" lang="en" sz="900">
                          <a:latin typeface="Courier New"/>
                          <a:ea typeface="Courier New"/>
                          <a:cs typeface="Courier New"/>
                          <a:sym typeface="Courier New"/>
                        </a:rPr>
                        <a:t>IMMUNE</a:t>
                      </a:r>
                      <a:r>
                        <a:rPr lang="en" sz="900">
                          <a:latin typeface="Courier New"/>
                          <a:ea typeface="Courier New"/>
                          <a:cs typeface="Courier New"/>
                          <a:sym typeface="Courier New"/>
                        </a:rPr>
                        <a:t> cells lose their ability to</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of also IBV induce sequences </a:t>
                      </a:r>
                      <a:r>
                        <a:rPr b="1" lang="en" sz="900">
                          <a:latin typeface="Courier New"/>
                          <a:ea typeface="Courier New"/>
                          <a:cs typeface="Courier New"/>
                          <a:sym typeface="Courier New"/>
                        </a:rPr>
                        <a:t>IMMUNE</a:t>
                      </a:r>
                      <a:r>
                        <a:rPr lang="en" sz="900">
                          <a:latin typeface="Courier New"/>
                          <a:ea typeface="Courier New"/>
                          <a:cs typeface="Courier New"/>
                          <a:sym typeface="Courier New"/>
                        </a:rPr>
                        <a:t> all Asian countries excluding China</a:t>
                      </a:r>
                      <a:endParaRPr sz="9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200">
                          <a:latin typeface="Courier New"/>
                          <a:ea typeface="Courier New"/>
                          <a:cs typeface="Courier New"/>
                          <a:sym typeface="Courier New"/>
                        </a:rPr>
                        <a:t>0.0667</a:t>
                      </a:r>
                      <a:endParaRPr sz="1200">
                        <a:latin typeface="Courier New"/>
                        <a:ea typeface="Courier New"/>
                        <a:cs typeface="Courier New"/>
                        <a:sym typeface="Courier New"/>
                      </a:endParaRPr>
                    </a:p>
                  </a:txBody>
                  <a:tcPr marT="91425" marB="91425" marR="91425" marL="91425"/>
                </a:tc>
              </a:tr>
              <a:tr h="1493350">
                <a:tc>
                  <a:txBody>
                    <a:bodyPr/>
                    <a:lstStyle/>
                    <a:p>
                      <a:pPr indent="0" lvl="0" marL="0" rtl="0" algn="l">
                        <a:spcBef>
                          <a:spcPts val="0"/>
                        </a:spcBef>
                        <a:spcAft>
                          <a:spcPts val="0"/>
                        </a:spcAft>
                        <a:buNone/>
                      </a:pPr>
                      <a:r>
                        <a:rPr lang="en" sz="900">
                          <a:latin typeface="Courier New"/>
                          <a:ea typeface="Courier New"/>
                          <a:cs typeface="Courier New"/>
                          <a:sym typeface="Courier New"/>
                        </a:rPr>
                        <a:t>           of cattle induce a strong </a:t>
                      </a:r>
                      <a:r>
                        <a:rPr b="1" lang="en" sz="900">
                          <a:latin typeface="Courier New"/>
                          <a:ea typeface="Courier New"/>
                          <a:cs typeface="Courier New"/>
                          <a:sym typeface="Courier New"/>
                        </a:rPr>
                        <a:t>ANTIBODY</a:t>
                      </a:r>
                      <a:r>
                        <a:rPr lang="en" sz="900">
                          <a:latin typeface="Courier New"/>
                          <a:ea typeface="Courier New"/>
                          <a:cs typeface="Courier New"/>
                          <a:sym typeface="Courier New"/>
                        </a:rPr>
                        <a:t> response , the time delay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in our view . Once </a:t>
                      </a:r>
                      <a:r>
                        <a:rPr b="1" lang="en" sz="900">
                          <a:latin typeface="Courier New"/>
                          <a:ea typeface="Courier New"/>
                          <a:cs typeface="Courier New"/>
                          <a:sym typeface="Courier New"/>
                        </a:rPr>
                        <a:t>ANTIBODY</a:t>
                      </a:r>
                      <a:r>
                        <a:rPr lang="en" sz="900">
                          <a:latin typeface="Courier New"/>
                          <a:ea typeface="Courier New"/>
                          <a:cs typeface="Courier New"/>
                          <a:sym typeface="Courier New"/>
                        </a:rPr>
                        <a:t> coating proceeds beyond a critical</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risk passive of transfer = </a:t>
                      </a:r>
                      <a:r>
                        <a:rPr b="1" lang="en" sz="900">
                          <a:latin typeface="Courier New"/>
                          <a:ea typeface="Courier New"/>
                          <a:cs typeface="Courier New"/>
                          <a:sym typeface="Courier New"/>
                        </a:rPr>
                        <a:t>ANTIBODY</a:t>
                      </a:r>
                      <a:r>
                        <a:rPr lang="en" sz="900">
                          <a:latin typeface="Courier New"/>
                          <a:ea typeface="Courier New"/>
                          <a:cs typeface="Courier New"/>
                          <a:sym typeface="Courier New"/>
                        </a:rPr>
                        <a:t> vaccinated a at protective vaccinee unvaccinated</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with 1:3000 dilution of anti-His-tag </a:t>
                      </a:r>
                      <a:r>
                        <a:rPr b="1" lang="en" sz="900">
                          <a:latin typeface="Courier New"/>
                          <a:ea typeface="Courier New"/>
                          <a:cs typeface="Courier New"/>
                          <a:sym typeface="Courier New"/>
                        </a:rPr>
                        <a:t>ANTIBODY</a:t>
                      </a:r>
                      <a:r>
                        <a:rPr lang="en" sz="900">
                          <a:latin typeface="Courier New"/>
                          <a:ea typeface="Courier New"/>
                          <a:cs typeface="Courier New"/>
                          <a:sym typeface="Courier New"/>
                        </a:rPr>
                        <a:t> ( Invitrogen ) in PBS-T</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antibody cDNA . The obtained </a:t>
                      </a:r>
                      <a:r>
                        <a:rPr b="1" lang="en" sz="900">
                          <a:latin typeface="Courier New"/>
                          <a:ea typeface="Courier New"/>
                          <a:cs typeface="Courier New"/>
                          <a:sym typeface="Courier New"/>
                        </a:rPr>
                        <a:t>ANTIBODY</a:t>
                      </a:r>
                      <a:r>
                        <a:rPr lang="en" sz="900">
                          <a:latin typeface="Courier New"/>
                          <a:ea typeface="Courier New"/>
                          <a:cs typeface="Courier New"/>
                          <a:sym typeface="Courier New"/>
                        </a:rPr>
                        <a:t> cDNA is inserted into expression</a:t>
                      </a:r>
                      <a:endParaRPr sz="900">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200">
                          <a:latin typeface="Courier New"/>
                          <a:ea typeface="Courier New"/>
                          <a:cs typeface="Courier New"/>
                          <a:sym typeface="Courier New"/>
                        </a:rPr>
                        <a:t>0.0</a:t>
                      </a:r>
                      <a:endParaRPr sz="1200">
                        <a:latin typeface="Courier New"/>
                        <a:ea typeface="Courier New"/>
                        <a:cs typeface="Courier New"/>
                        <a:sym typeface="Courier New"/>
                      </a:endParaRPr>
                    </a:p>
                  </a:txBody>
                  <a:tcPr marT="91425" marB="91425" marR="91425" marL="91425"/>
                </a:tc>
              </a:tr>
            </a:tbl>
          </a:graphicData>
        </a:graphic>
      </p:graphicFrame>
      <p:sp>
        <p:nvSpPr>
          <p:cNvPr id="276" name="Google Shape;276;p39"/>
          <p:cNvSpPr txBox="1"/>
          <p:nvPr/>
        </p:nvSpPr>
        <p:spPr>
          <a:xfrm>
            <a:off x="3549700" y="4754300"/>
            <a:ext cx="54384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latin typeface="Courier New"/>
                <a:ea typeface="Courier New"/>
                <a:cs typeface="Courier New"/>
                <a:sym typeface="Courier New"/>
              </a:rPr>
              <a:t>Note: KMeans + Sbert + PCA dim=2 + Window size = 5</a:t>
            </a:r>
            <a:endParaRPr i="1" sz="1300">
              <a:latin typeface="Courier New"/>
              <a:ea typeface="Courier New"/>
              <a:cs typeface="Courier New"/>
              <a:sym typeface="Courier New"/>
            </a:endParaRPr>
          </a:p>
        </p:txBody>
      </p:sp>
      <p:sp>
        <p:nvSpPr>
          <p:cNvPr id="277" name="Google Shape;277;p39"/>
          <p:cNvSpPr txBox="1"/>
          <p:nvPr>
            <p:ph type="title"/>
          </p:nvPr>
        </p:nvSpPr>
        <p:spPr>
          <a:xfrm>
            <a:off x="311700" y="327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Comparison between clustering techniques</a:t>
            </a:r>
            <a:endParaRPr>
              <a:latin typeface="Impact"/>
              <a:ea typeface="Impact"/>
              <a:cs typeface="Impact"/>
              <a:sym typeface="Impac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0"/>
          <p:cNvPicPr preferRelativeResize="0"/>
          <p:nvPr/>
        </p:nvPicPr>
        <p:blipFill>
          <a:blip r:embed="rId3">
            <a:alphaModFix/>
          </a:blip>
          <a:stretch>
            <a:fillRect/>
          </a:stretch>
        </p:blipFill>
        <p:spPr>
          <a:xfrm>
            <a:off x="152400" y="1264325"/>
            <a:ext cx="8839198" cy="2894735"/>
          </a:xfrm>
          <a:prstGeom prst="rect">
            <a:avLst/>
          </a:prstGeom>
          <a:noFill/>
          <a:ln>
            <a:noFill/>
          </a:ln>
        </p:spPr>
      </p:pic>
      <p:sp>
        <p:nvSpPr>
          <p:cNvPr id="283" name="Google Shape;283;p40"/>
          <p:cNvSpPr txBox="1"/>
          <p:nvPr/>
        </p:nvSpPr>
        <p:spPr>
          <a:xfrm>
            <a:off x="152400" y="358675"/>
            <a:ext cx="8146800" cy="6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Impact"/>
                <a:ea typeface="Impact"/>
                <a:cs typeface="Impact"/>
                <a:sym typeface="Impact"/>
              </a:rPr>
              <a:t>Nearest Neighbors’ Distance Distributions</a:t>
            </a:r>
            <a:endParaRPr sz="2500">
              <a:latin typeface="Impact"/>
              <a:ea typeface="Impact"/>
              <a:cs typeface="Impact"/>
              <a:sym typeface="Impac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1"/>
          <p:cNvPicPr preferRelativeResize="0"/>
          <p:nvPr/>
        </p:nvPicPr>
        <p:blipFill>
          <a:blip r:embed="rId3">
            <a:alphaModFix/>
          </a:blip>
          <a:stretch>
            <a:fillRect/>
          </a:stretch>
        </p:blipFill>
        <p:spPr>
          <a:xfrm>
            <a:off x="6630638" y="2106850"/>
            <a:ext cx="2278475" cy="2278475"/>
          </a:xfrm>
          <a:prstGeom prst="rect">
            <a:avLst/>
          </a:prstGeom>
          <a:noFill/>
          <a:ln>
            <a:noFill/>
          </a:ln>
        </p:spPr>
      </p:pic>
      <p:sp>
        <p:nvSpPr>
          <p:cNvPr id="289" name="Google Shape;289;p41"/>
          <p:cNvSpPr txBox="1"/>
          <p:nvPr/>
        </p:nvSpPr>
        <p:spPr>
          <a:xfrm>
            <a:off x="6855188" y="1602425"/>
            <a:ext cx="1829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word2vec</a:t>
            </a:r>
            <a:endParaRPr/>
          </a:p>
        </p:txBody>
      </p:sp>
      <p:sp>
        <p:nvSpPr>
          <p:cNvPr id="290" name="Google Shape;290;p41"/>
          <p:cNvSpPr txBox="1"/>
          <p:nvPr/>
        </p:nvSpPr>
        <p:spPr>
          <a:xfrm>
            <a:off x="256800" y="1602425"/>
            <a:ext cx="1829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fastText</a:t>
            </a:r>
            <a:endParaRPr/>
          </a:p>
        </p:txBody>
      </p:sp>
      <p:sp>
        <p:nvSpPr>
          <p:cNvPr id="291" name="Google Shape;291;p41"/>
          <p:cNvSpPr txBox="1"/>
          <p:nvPr/>
        </p:nvSpPr>
        <p:spPr>
          <a:xfrm>
            <a:off x="2222488" y="1602425"/>
            <a:ext cx="1829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Glove</a:t>
            </a:r>
            <a:endParaRPr/>
          </a:p>
        </p:txBody>
      </p:sp>
      <p:sp>
        <p:nvSpPr>
          <p:cNvPr id="292" name="Google Shape;292;p41"/>
          <p:cNvSpPr txBox="1"/>
          <p:nvPr/>
        </p:nvSpPr>
        <p:spPr>
          <a:xfrm>
            <a:off x="4464388" y="1602425"/>
            <a:ext cx="18294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Sbert</a:t>
            </a:r>
            <a:endParaRPr/>
          </a:p>
        </p:txBody>
      </p:sp>
      <p:pic>
        <p:nvPicPr>
          <p:cNvPr id="293" name="Google Shape;293;p41"/>
          <p:cNvPicPr preferRelativeResize="0"/>
          <p:nvPr/>
        </p:nvPicPr>
        <p:blipFill>
          <a:blip r:embed="rId4">
            <a:alphaModFix/>
          </a:blip>
          <a:stretch>
            <a:fillRect/>
          </a:stretch>
        </p:blipFill>
        <p:spPr>
          <a:xfrm>
            <a:off x="4224150" y="2091150"/>
            <a:ext cx="2309875" cy="2309875"/>
          </a:xfrm>
          <a:prstGeom prst="rect">
            <a:avLst/>
          </a:prstGeom>
          <a:noFill/>
          <a:ln>
            <a:noFill/>
          </a:ln>
        </p:spPr>
      </p:pic>
      <p:pic>
        <p:nvPicPr>
          <p:cNvPr id="294" name="Google Shape;294;p41"/>
          <p:cNvPicPr preferRelativeResize="0"/>
          <p:nvPr/>
        </p:nvPicPr>
        <p:blipFill>
          <a:blip r:embed="rId5">
            <a:alphaModFix/>
          </a:blip>
          <a:stretch>
            <a:fillRect/>
          </a:stretch>
        </p:blipFill>
        <p:spPr>
          <a:xfrm>
            <a:off x="2016100" y="2124988"/>
            <a:ext cx="2242175" cy="2242200"/>
          </a:xfrm>
          <a:prstGeom prst="rect">
            <a:avLst/>
          </a:prstGeom>
          <a:noFill/>
          <a:ln>
            <a:noFill/>
          </a:ln>
        </p:spPr>
      </p:pic>
      <p:pic>
        <p:nvPicPr>
          <p:cNvPr id="295" name="Google Shape;295;p41"/>
          <p:cNvPicPr preferRelativeResize="0"/>
          <p:nvPr/>
        </p:nvPicPr>
        <p:blipFill>
          <a:blip r:embed="rId6">
            <a:alphaModFix/>
          </a:blip>
          <a:stretch>
            <a:fillRect/>
          </a:stretch>
        </p:blipFill>
        <p:spPr>
          <a:xfrm>
            <a:off x="84213" y="2158800"/>
            <a:ext cx="2174575" cy="2174575"/>
          </a:xfrm>
          <a:prstGeom prst="rect">
            <a:avLst/>
          </a:prstGeom>
          <a:noFill/>
          <a:ln>
            <a:noFill/>
          </a:ln>
        </p:spPr>
      </p:pic>
      <p:sp>
        <p:nvSpPr>
          <p:cNvPr id="296" name="Google Shape;296;p41"/>
          <p:cNvSpPr txBox="1"/>
          <p:nvPr/>
        </p:nvSpPr>
        <p:spPr>
          <a:xfrm>
            <a:off x="256800" y="294100"/>
            <a:ext cx="61071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chemeClr val="dk1"/>
                </a:solidFill>
                <a:latin typeface="Impact"/>
                <a:ea typeface="Impact"/>
                <a:cs typeface="Impact"/>
                <a:sym typeface="Impact"/>
              </a:rPr>
              <a:t>Clustering on Different Features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What is a Concordancer ?</a:t>
            </a:r>
            <a:endParaRPr>
              <a:latin typeface="Impact"/>
              <a:ea typeface="Impact"/>
              <a:cs typeface="Impact"/>
              <a:sym typeface="Impact"/>
            </a:endParaRPr>
          </a:p>
        </p:txBody>
      </p:sp>
      <p:sp>
        <p:nvSpPr>
          <p:cNvPr id="69" name="Google Shape;69;p15"/>
          <p:cNvSpPr txBox="1"/>
          <p:nvPr>
            <p:ph idx="1" type="body"/>
          </p:nvPr>
        </p:nvSpPr>
        <p:spPr>
          <a:xfrm>
            <a:off x="502150" y="3529425"/>
            <a:ext cx="8330100" cy="13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With advances in technology, concordancers are now used in corpus exploration, providing linguists with a tool to study a large corpus by comparing different uses of a term, finding phrases, and examining idioms used in the text.</a:t>
            </a:r>
            <a:endParaRPr sz="1200">
              <a:solidFill>
                <a:schemeClr val="dk1"/>
              </a:solidFill>
              <a:latin typeface="Courier New"/>
              <a:ea typeface="Courier New"/>
              <a:cs typeface="Courier New"/>
              <a:sym typeface="Courier New"/>
            </a:endParaRPr>
          </a:p>
          <a:p>
            <a:pPr indent="0" lvl="0" marL="45720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p:txBody>
      </p:sp>
      <p:sp>
        <p:nvSpPr>
          <p:cNvPr id="70" name="Google Shape;70;p15"/>
          <p:cNvSpPr txBox="1"/>
          <p:nvPr/>
        </p:nvSpPr>
        <p:spPr>
          <a:xfrm>
            <a:off x="1520800" y="1017725"/>
            <a:ext cx="6176400" cy="36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i="1" lang="en" sz="1200">
                <a:solidFill>
                  <a:schemeClr val="dk1"/>
                </a:solidFill>
                <a:latin typeface="Courier New"/>
                <a:ea typeface="Courier New"/>
                <a:cs typeface="Courier New"/>
                <a:sym typeface="Courier New"/>
              </a:rPr>
              <a:t>A concordancer is a tool to show a target word in its context.</a:t>
            </a:r>
            <a:endParaRPr/>
          </a:p>
        </p:txBody>
      </p:sp>
      <p:sp>
        <p:nvSpPr>
          <p:cNvPr id="71" name="Google Shape;71;p15"/>
          <p:cNvSpPr txBox="1"/>
          <p:nvPr/>
        </p:nvSpPr>
        <p:spPr>
          <a:xfrm>
            <a:off x="468750" y="1383725"/>
            <a:ext cx="8206500" cy="90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A concordancer (sometimes called key word in context or KWIC) is a useful tool for linguists, computational linguists or data scientists who need to target specific query word in a text corpus to explore the cues, hints and context that underlie the use of such a phenomenon</a:t>
            </a:r>
            <a:endParaRPr sz="12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sz="1200">
              <a:solidFill>
                <a:schemeClr val="dk1"/>
              </a:solidFill>
              <a:latin typeface="Courier New"/>
              <a:ea typeface="Courier New"/>
              <a:cs typeface="Courier New"/>
              <a:sym typeface="Courier New"/>
            </a:endParaRPr>
          </a:p>
        </p:txBody>
      </p:sp>
      <p:sp>
        <p:nvSpPr>
          <p:cNvPr id="72" name="Google Shape;72;p15"/>
          <p:cNvSpPr txBox="1"/>
          <p:nvPr/>
        </p:nvSpPr>
        <p:spPr>
          <a:xfrm>
            <a:off x="502150" y="2374575"/>
            <a:ext cx="8041800" cy="624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It aligns instances of the query word found in a corpus and shows the surrounding words, enabling the user to assess the context of the term in the corpus.</a:t>
            </a:r>
            <a:endParaRPr sz="1200">
              <a:solidFill>
                <a:schemeClr val="dk1"/>
              </a:solidFill>
              <a:latin typeface="Courier New"/>
              <a:ea typeface="Courier New"/>
              <a:cs typeface="Courier New"/>
              <a:sym typeface="Courier New"/>
            </a:endParaRPr>
          </a:p>
        </p:txBody>
      </p:sp>
      <p:sp>
        <p:nvSpPr>
          <p:cNvPr id="73" name="Google Shape;73;p15"/>
          <p:cNvSpPr txBox="1"/>
          <p:nvPr/>
        </p:nvSpPr>
        <p:spPr>
          <a:xfrm>
            <a:off x="502150" y="3084625"/>
            <a:ext cx="8041800" cy="473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Concordancers have traditionally been used to provide easy access to key ideas in religious scripts like the Bible, Vedas and Quran to name a few. </a:t>
            </a:r>
            <a:endParaRPr sz="1200">
              <a:solidFill>
                <a:schemeClr val="dk1"/>
              </a:solidFill>
              <a:latin typeface="Courier New"/>
              <a:ea typeface="Courier New"/>
              <a:cs typeface="Courier New"/>
              <a:sym typeface="Courier New"/>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Fundamental Differences in Features</a:t>
            </a:r>
            <a:endParaRPr>
              <a:latin typeface="Impact"/>
              <a:ea typeface="Impact"/>
              <a:cs typeface="Impact"/>
              <a:sym typeface="Impact"/>
            </a:endParaRPr>
          </a:p>
        </p:txBody>
      </p:sp>
      <p:sp>
        <p:nvSpPr>
          <p:cNvPr id="302" name="Google Shape;302;p42"/>
          <p:cNvSpPr txBox="1"/>
          <p:nvPr>
            <p:ph idx="1" type="body"/>
          </p:nvPr>
        </p:nvSpPr>
        <p:spPr>
          <a:xfrm>
            <a:off x="311700" y="1152475"/>
            <a:ext cx="8520600" cy="11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urier New"/>
                <a:ea typeface="Courier New"/>
                <a:cs typeface="Courier New"/>
                <a:sym typeface="Courier New"/>
              </a:rPr>
              <a:t>Differences in Embedding Methodology</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urier New"/>
              <a:buChar char="-"/>
            </a:pPr>
            <a:r>
              <a:rPr lang="en" sz="1100">
                <a:solidFill>
                  <a:schemeClr val="dk1"/>
                </a:solidFill>
                <a:latin typeface="Courier New"/>
                <a:ea typeface="Courier New"/>
                <a:cs typeface="Courier New"/>
                <a:sym typeface="Courier New"/>
              </a:rPr>
              <a:t>How the context feature embeddings (fastText, Glove, sbert, and word2vec) are derived for each method are different. </a:t>
            </a:r>
            <a:endParaRPr sz="1100">
              <a:solidFill>
                <a:schemeClr val="dk1"/>
              </a:solidFill>
              <a:latin typeface="Courier New"/>
              <a:ea typeface="Courier New"/>
              <a:cs typeface="Courier New"/>
              <a:sym typeface="Courier New"/>
            </a:endParaRPr>
          </a:p>
        </p:txBody>
      </p:sp>
      <p:sp>
        <p:nvSpPr>
          <p:cNvPr id="303" name="Google Shape;303;p42"/>
          <p:cNvSpPr txBox="1"/>
          <p:nvPr/>
        </p:nvSpPr>
        <p:spPr>
          <a:xfrm>
            <a:off x="311700" y="2279875"/>
            <a:ext cx="8640600" cy="112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Courier New"/>
                <a:ea typeface="Courier New"/>
                <a:cs typeface="Courier New"/>
                <a:sym typeface="Courier New"/>
              </a:rPr>
              <a:t>Differences in Training/Pre-training and Ramifications:</a:t>
            </a:r>
            <a:endParaRPr b="1" sz="1800">
              <a:solidFill>
                <a:schemeClr val="dk1"/>
              </a:solidFill>
              <a:latin typeface="Courier New"/>
              <a:ea typeface="Courier New"/>
              <a:cs typeface="Courier New"/>
              <a:sym typeface="Courier New"/>
            </a:endParaRPr>
          </a:p>
          <a:p>
            <a:pPr indent="-298450" lvl="0" marL="457200" rtl="0" algn="l">
              <a:lnSpc>
                <a:spcPct val="115000"/>
              </a:lnSpc>
              <a:spcBef>
                <a:spcPts val="0"/>
              </a:spcBef>
              <a:spcAft>
                <a:spcPts val="0"/>
              </a:spcAft>
              <a:buClr>
                <a:schemeClr val="dk1"/>
              </a:buClr>
              <a:buSzPts val="1100"/>
              <a:buFont typeface="Courier New"/>
              <a:buChar char="-"/>
            </a:pPr>
            <a:r>
              <a:rPr lang="en" sz="1100">
                <a:solidFill>
                  <a:schemeClr val="dk1"/>
                </a:solidFill>
                <a:latin typeface="Courier New"/>
                <a:ea typeface="Courier New"/>
                <a:cs typeface="Courier New"/>
                <a:sym typeface="Courier New"/>
              </a:rPr>
              <a:t>Word2vec</a:t>
            </a:r>
            <a:r>
              <a:rPr lang="en" sz="1100">
                <a:solidFill>
                  <a:schemeClr val="dk1"/>
                </a:solidFill>
                <a:latin typeface="Courier New"/>
                <a:ea typeface="Courier New"/>
                <a:cs typeface="Courier New"/>
                <a:sym typeface="Courier New"/>
              </a:rPr>
              <a:t> was trained on the corpus while other models were not. </a:t>
            </a:r>
            <a:endParaRPr sz="1100">
              <a:solidFill>
                <a:schemeClr val="dk1"/>
              </a:solidFill>
              <a:latin typeface="Courier New"/>
              <a:ea typeface="Courier New"/>
              <a:cs typeface="Courier New"/>
              <a:sym typeface="Courier New"/>
            </a:endParaRPr>
          </a:p>
        </p:txBody>
      </p:sp>
      <p:sp>
        <p:nvSpPr>
          <p:cNvPr id="304" name="Google Shape;304;p42"/>
          <p:cNvSpPr txBox="1"/>
          <p:nvPr/>
        </p:nvSpPr>
        <p:spPr>
          <a:xfrm>
            <a:off x="311700" y="3407275"/>
            <a:ext cx="8520600" cy="121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Courier New"/>
                <a:ea typeface="Courier New"/>
                <a:cs typeface="Courier New"/>
                <a:sym typeface="Courier New"/>
              </a:rPr>
              <a:t>Issues with Using Rouge to Compare Methods:</a:t>
            </a:r>
            <a:endParaRPr b="1" sz="1800">
              <a:solidFill>
                <a:schemeClr val="dk1"/>
              </a:solidFill>
              <a:latin typeface="Courier New"/>
              <a:ea typeface="Courier New"/>
              <a:cs typeface="Courier New"/>
              <a:sym typeface="Courier New"/>
            </a:endParaRPr>
          </a:p>
          <a:p>
            <a:pPr indent="-298450" lvl="0" marL="457200" rtl="0" algn="l">
              <a:lnSpc>
                <a:spcPct val="115000"/>
              </a:lnSpc>
              <a:spcBef>
                <a:spcPts val="0"/>
              </a:spcBef>
              <a:spcAft>
                <a:spcPts val="0"/>
              </a:spcAft>
              <a:buClr>
                <a:schemeClr val="dk1"/>
              </a:buClr>
              <a:buSzPts val="1100"/>
              <a:buFont typeface="Courier New"/>
              <a:buChar char="-"/>
            </a:pPr>
            <a:r>
              <a:rPr lang="en" sz="1100">
                <a:solidFill>
                  <a:schemeClr val="dk1"/>
                </a:solidFill>
                <a:latin typeface="Courier New"/>
                <a:ea typeface="Courier New"/>
                <a:cs typeface="Courier New"/>
                <a:sym typeface="Courier New"/>
              </a:rPr>
              <a:t>Rouge score alone may not really capture the difference in these methods as it is a token similarity based metric.</a:t>
            </a:r>
            <a:endParaRPr sz="1100">
              <a:solidFill>
                <a:schemeClr val="dk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Challenges and Future Work</a:t>
            </a:r>
            <a:endParaRPr>
              <a:latin typeface="Impact"/>
              <a:ea typeface="Impact"/>
              <a:cs typeface="Impact"/>
              <a:sym typeface="Impact"/>
            </a:endParaRPr>
          </a:p>
        </p:txBody>
      </p:sp>
      <p:sp>
        <p:nvSpPr>
          <p:cNvPr id="310" name="Google Shape;310;p43"/>
          <p:cNvSpPr txBox="1"/>
          <p:nvPr>
            <p:ph idx="1" type="body"/>
          </p:nvPr>
        </p:nvSpPr>
        <p:spPr>
          <a:xfrm>
            <a:off x="311700" y="1106188"/>
            <a:ext cx="8520600" cy="116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Since ROUGE is an n-gram overlap based approach, it doesn’t take into account the semantic or syntactic level of information contained. There are some other ROUGE variants worth exploring like ROUGE - synonyms and ROUGE - A</a:t>
            </a:r>
            <a:r>
              <a:rPr lang="en" sz="1200">
                <a:solidFill>
                  <a:schemeClr val="dk1"/>
                </a:solidFill>
                <a:latin typeface="Courier New"/>
                <a:ea typeface="Courier New"/>
                <a:cs typeface="Courier New"/>
                <a:sym typeface="Courier New"/>
              </a:rPr>
              <a:t>R</a:t>
            </a:r>
            <a:r>
              <a:rPr lang="en" sz="1200">
                <a:solidFill>
                  <a:schemeClr val="dk1"/>
                </a:solidFill>
                <a:latin typeface="Courier New"/>
                <a:ea typeface="Courier New"/>
                <a:cs typeface="Courier New"/>
                <a:sym typeface="Courier New"/>
              </a:rPr>
              <a:t>.</a:t>
            </a:r>
            <a:endParaRPr sz="1900">
              <a:latin typeface="Courier New"/>
              <a:ea typeface="Courier New"/>
              <a:cs typeface="Courier New"/>
              <a:sym typeface="Courier New"/>
            </a:endParaRPr>
          </a:p>
        </p:txBody>
      </p:sp>
      <p:sp>
        <p:nvSpPr>
          <p:cNvPr id="311" name="Google Shape;311;p43"/>
          <p:cNvSpPr txBox="1"/>
          <p:nvPr/>
        </p:nvSpPr>
        <p:spPr>
          <a:xfrm>
            <a:off x="311700" y="2339388"/>
            <a:ext cx="8402100" cy="772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Weighting words based on index in the sequence could change the effect of window size on clustering</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dk1"/>
              </a:solidFill>
              <a:latin typeface="Courier New"/>
              <a:ea typeface="Courier New"/>
              <a:cs typeface="Courier New"/>
              <a:sym typeface="Courier New"/>
            </a:endParaRPr>
          </a:p>
        </p:txBody>
      </p:sp>
      <p:sp>
        <p:nvSpPr>
          <p:cNvPr id="312" name="Google Shape;312;p43"/>
          <p:cNvSpPr txBox="1"/>
          <p:nvPr/>
        </p:nvSpPr>
        <p:spPr>
          <a:xfrm>
            <a:off x="311700" y="3177500"/>
            <a:ext cx="8301300" cy="1120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Creating our own models for both token-based and context-based vectorization from scratch to be better suited for our corpora domains and task</a:t>
            </a:r>
            <a:endParaRPr sz="1200">
              <a:solidFill>
                <a:schemeClr val="dk1"/>
              </a:solidFill>
              <a:latin typeface="Courier New"/>
              <a:ea typeface="Courier New"/>
              <a:cs typeface="Courier New"/>
              <a:sym typeface="Courier New"/>
            </a:endParaRPr>
          </a:p>
        </p:txBody>
      </p:sp>
      <p:sp>
        <p:nvSpPr>
          <p:cNvPr id="313" name="Google Shape;313;p43"/>
          <p:cNvSpPr txBox="1"/>
          <p:nvPr/>
        </p:nvSpPr>
        <p:spPr>
          <a:xfrm>
            <a:off x="311700" y="4128375"/>
            <a:ext cx="8301300" cy="829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Defining desired linguistic differentiation between concordances</a:t>
            </a:r>
            <a:endParaRPr sz="1200">
              <a:solidFill>
                <a:schemeClr val="dk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Current Concordancers</a:t>
            </a:r>
            <a:endParaRPr>
              <a:latin typeface="Impact"/>
              <a:ea typeface="Impact"/>
              <a:cs typeface="Impact"/>
              <a:sym typeface="Impact"/>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p:txBody>
      </p:sp>
      <p:pic>
        <p:nvPicPr>
          <p:cNvPr id="80" name="Google Shape;80;p16"/>
          <p:cNvPicPr preferRelativeResize="0"/>
          <p:nvPr/>
        </p:nvPicPr>
        <p:blipFill>
          <a:blip r:embed="rId3">
            <a:alphaModFix/>
          </a:blip>
          <a:stretch>
            <a:fillRect/>
          </a:stretch>
        </p:blipFill>
        <p:spPr>
          <a:xfrm>
            <a:off x="1630825" y="1645600"/>
            <a:ext cx="5467350" cy="2047875"/>
          </a:xfrm>
          <a:prstGeom prst="rect">
            <a:avLst/>
          </a:prstGeom>
          <a:noFill/>
          <a:ln>
            <a:noFill/>
          </a:ln>
        </p:spPr>
      </p:pic>
      <p:pic>
        <p:nvPicPr>
          <p:cNvPr id="81" name="Google Shape;81;p16"/>
          <p:cNvPicPr preferRelativeResize="0"/>
          <p:nvPr/>
        </p:nvPicPr>
        <p:blipFill>
          <a:blip r:embed="rId4">
            <a:alphaModFix/>
          </a:blip>
          <a:stretch>
            <a:fillRect/>
          </a:stretch>
        </p:blipFill>
        <p:spPr>
          <a:xfrm>
            <a:off x="1611775" y="1252375"/>
            <a:ext cx="5505450" cy="304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Project Flow</a:t>
            </a:r>
            <a:endParaRPr>
              <a:latin typeface="Impact"/>
              <a:ea typeface="Impact"/>
              <a:cs typeface="Impact"/>
              <a:sym typeface="Impact"/>
            </a:endParaRPr>
          </a:p>
        </p:txBody>
      </p:sp>
      <p:pic>
        <p:nvPicPr>
          <p:cNvPr id="87" name="Google Shape;87;p17"/>
          <p:cNvPicPr preferRelativeResize="0"/>
          <p:nvPr/>
        </p:nvPicPr>
        <p:blipFill>
          <a:blip r:embed="rId3">
            <a:alphaModFix/>
          </a:blip>
          <a:stretch>
            <a:fillRect/>
          </a:stretch>
        </p:blipFill>
        <p:spPr>
          <a:xfrm>
            <a:off x="1005325" y="1349925"/>
            <a:ext cx="6756375" cy="2937475"/>
          </a:xfrm>
          <a:prstGeom prst="rect">
            <a:avLst/>
          </a:prstGeom>
          <a:noFill/>
          <a:ln cap="flat" cmpd="sng" w="25400">
            <a:solidFill>
              <a:srgbClr val="000000"/>
            </a:solidFill>
            <a:prstDash val="solid"/>
            <a:miter lim="8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Applications of Concordancers</a:t>
            </a:r>
            <a:endParaRPr>
              <a:latin typeface="Impact"/>
              <a:ea typeface="Impact"/>
              <a:cs typeface="Impact"/>
              <a:sym typeface="Impact"/>
            </a:endParaRPr>
          </a:p>
        </p:txBody>
      </p:sp>
      <p:sp>
        <p:nvSpPr>
          <p:cNvPr id="93" name="Google Shape;93;p18"/>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Concordancers  have applications in English Language Teaching (ELT) , where they are used to acquaint learners with collocations and word usage.</a:t>
            </a:r>
            <a:endParaRPr sz="1200">
              <a:solidFill>
                <a:schemeClr val="dk1"/>
              </a:solidFill>
              <a:latin typeface="Courier New"/>
              <a:ea typeface="Courier New"/>
              <a:cs typeface="Courier New"/>
              <a:sym typeface="Courier New"/>
            </a:endParaRPr>
          </a:p>
          <a:p>
            <a:pPr indent="0" lvl="0" marL="45720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45720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p:txBody>
      </p:sp>
      <p:sp>
        <p:nvSpPr>
          <p:cNvPr id="94" name="Google Shape;94;p18"/>
          <p:cNvSpPr txBox="1"/>
          <p:nvPr/>
        </p:nvSpPr>
        <p:spPr>
          <a:xfrm>
            <a:off x="315650" y="1786225"/>
            <a:ext cx="8520600" cy="523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Using concordances, students can learn the frequency of use and the context in which words should be used (Fatih 2014) </a:t>
            </a:r>
            <a:endParaRPr sz="1200">
              <a:solidFill>
                <a:schemeClr val="dk1"/>
              </a:solidFill>
              <a:latin typeface="Courier New"/>
              <a:ea typeface="Courier New"/>
              <a:cs typeface="Courier New"/>
              <a:sym typeface="Courier New"/>
            </a:endParaRPr>
          </a:p>
        </p:txBody>
      </p:sp>
      <p:sp>
        <p:nvSpPr>
          <p:cNvPr id="95" name="Google Shape;95;p18"/>
          <p:cNvSpPr txBox="1"/>
          <p:nvPr/>
        </p:nvSpPr>
        <p:spPr>
          <a:xfrm>
            <a:off x="315650" y="2496425"/>
            <a:ext cx="8213700" cy="696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Furthermore, within the field of computational linguistics, concordancers can be used to explore corpuses and enable researchers to quickly analyse a large corpus for frequency of n-grams and corpus diversity</a:t>
            </a:r>
            <a:endParaRPr sz="12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p:txBody>
      </p:sp>
      <p:sp>
        <p:nvSpPr>
          <p:cNvPr id="96" name="Google Shape;96;p18"/>
          <p:cNvSpPr txBox="1"/>
          <p:nvPr/>
        </p:nvSpPr>
        <p:spPr>
          <a:xfrm>
            <a:off x="297650" y="3378825"/>
            <a:ext cx="8249700" cy="437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Many large corpora, like the American National Corpus, British National Corpus, or Corpus of Contemporary American English, are released with concordancing features enabled.</a:t>
            </a:r>
            <a:endParaRPr sz="1200">
              <a:solidFill>
                <a:schemeClr val="dk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Why a dissimilarity based concordancer</a:t>
            </a:r>
            <a:endParaRPr/>
          </a:p>
        </p:txBody>
      </p:sp>
      <p:sp>
        <p:nvSpPr>
          <p:cNvPr id="102" name="Google Shape;102;p19"/>
          <p:cNvSpPr txBox="1"/>
          <p:nvPr>
            <p:ph idx="1" type="body"/>
          </p:nvPr>
        </p:nvSpPr>
        <p:spPr>
          <a:xfrm>
            <a:off x="311700" y="1152475"/>
            <a:ext cx="8520600" cy="606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Typical and historical concordancers are similarity-based and return all matching occurrences, or concordances, for a given target word. </a:t>
            </a:r>
            <a:endParaRPr sz="1100">
              <a:solidFill>
                <a:srgbClr val="000000"/>
              </a:solidFill>
              <a:latin typeface="Times New Roman"/>
              <a:ea typeface="Times New Roman"/>
              <a:cs typeface="Times New Roman"/>
              <a:sym typeface="Times New Roman"/>
            </a:endParaRPr>
          </a:p>
        </p:txBody>
      </p:sp>
      <p:sp>
        <p:nvSpPr>
          <p:cNvPr id="103" name="Google Shape;103;p19"/>
          <p:cNvSpPr txBox="1"/>
          <p:nvPr/>
        </p:nvSpPr>
        <p:spPr>
          <a:xfrm>
            <a:off x="342575" y="1862800"/>
            <a:ext cx="8520600" cy="502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This allows for a user to observe how a word appears in a corpus, but can be exhaustive, as often all concordances must be manually parsed by the user to be of any use.</a:t>
            </a:r>
            <a:endParaRPr/>
          </a:p>
        </p:txBody>
      </p:sp>
      <p:sp>
        <p:nvSpPr>
          <p:cNvPr id="104" name="Google Shape;104;p19"/>
          <p:cNvSpPr txBox="1"/>
          <p:nvPr/>
        </p:nvSpPr>
        <p:spPr>
          <a:xfrm>
            <a:off x="332650" y="2727675"/>
            <a:ext cx="8520600" cy="450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We investigate and propose an automatic alternative method for returning the most different concordances, based on dissimilarity.</a:t>
            </a:r>
            <a:endParaRPr/>
          </a:p>
        </p:txBody>
      </p:sp>
      <p:sp>
        <p:nvSpPr>
          <p:cNvPr id="105" name="Google Shape;105;p19"/>
          <p:cNvSpPr txBox="1"/>
          <p:nvPr/>
        </p:nvSpPr>
        <p:spPr>
          <a:xfrm>
            <a:off x="354825" y="3370775"/>
            <a:ext cx="8477400" cy="384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ourier New"/>
              <a:buChar char="●"/>
            </a:pPr>
            <a:r>
              <a:rPr lang="en" sz="1200">
                <a:solidFill>
                  <a:schemeClr val="dk1"/>
                </a:solidFill>
                <a:latin typeface="Courier New"/>
                <a:ea typeface="Courier New"/>
                <a:cs typeface="Courier New"/>
                <a:sym typeface="Courier New"/>
              </a:rPr>
              <a:t>We do this by exploring different feature engineering methods for text data, unsupervised clustering algorithms, and dimensionality reduction techniques.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Phase 1  Datasets</a:t>
            </a:r>
            <a:endParaRPr>
              <a:latin typeface="Impact"/>
              <a:ea typeface="Impact"/>
              <a:cs typeface="Impact"/>
              <a:sym typeface="Impact"/>
            </a:endParaRPr>
          </a:p>
        </p:txBody>
      </p:sp>
      <p:graphicFrame>
        <p:nvGraphicFramePr>
          <p:cNvPr id="111" name="Google Shape;111;p20"/>
          <p:cNvGraphicFramePr/>
          <p:nvPr/>
        </p:nvGraphicFramePr>
        <p:xfrm>
          <a:off x="461250" y="1257150"/>
          <a:ext cx="3000000" cy="3000000"/>
        </p:xfrm>
        <a:graphic>
          <a:graphicData uri="http://schemas.openxmlformats.org/drawingml/2006/table">
            <a:tbl>
              <a:tblPr>
                <a:noFill/>
                <a:tableStyleId>{7386A872-B324-43CC-8677-CC3024E2D959}</a:tableStyleId>
              </a:tblPr>
              <a:tblGrid>
                <a:gridCol w="1739125"/>
                <a:gridCol w="1128525"/>
                <a:gridCol w="1190300"/>
                <a:gridCol w="1215550"/>
                <a:gridCol w="1360925"/>
                <a:gridCol w="1365525"/>
              </a:tblGrid>
              <a:tr h="856450">
                <a:tc>
                  <a:txBody>
                    <a:bodyPr/>
                    <a:lstStyle/>
                    <a:p>
                      <a:pPr indent="0" lvl="0" marL="0" rtl="0" algn="ctr">
                        <a:lnSpc>
                          <a:spcPct val="115000"/>
                        </a:lnSpc>
                        <a:spcBef>
                          <a:spcPts val="0"/>
                        </a:spcBef>
                        <a:spcAft>
                          <a:spcPts val="1200"/>
                        </a:spcAft>
                        <a:buNone/>
                      </a:pPr>
                      <a:r>
                        <a:rPr b="1" lang="en">
                          <a:solidFill>
                            <a:srgbClr val="24292E"/>
                          </a:solidFill>
                          <a:latin typeface="Courier New"/>
                          <a:ea typeface="Courier New"/>
                          <a:cs typeface="Courier New"/>
                          <a:sym typeface="Courier New"/>
                        </a:rPr>
                        <a:t>datasets</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
                          <a:solidFill>
                            <a:srgbClr val="24292E"/>
                          </a:solidFill>
                          <a:latin typeface="Courier New"/>
                          <a:ea typeface="Courier New"/>
                          <a:cs typeface="Courier New"/>
                          <a:sym typeface="Courier New"/>
                        </a:rPr>
                        <a:t>name</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b="1" lang="en">
                          <a:solidFill>
                            <a:srgbClr val="24292E"/>
                          </a:solidFill>
                          <a:latin typeface="Courier New"/>
                          <a:ea typeface="Courier New"/>
                          <a:cs typeface="Courier New"/>
                          <a:sym typeface="Courier New"/>
                        </a:rPr>
                        <a:t>language</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
                          <a:solidFill>
                            <a:srgbClr val="24292E"/>
                          </a:solidFill>
                          <a:latin typeface="Courier New"/>
                          <a:ea typeface="Courier New"/>
                          <a:cs typeface="Courier New"/>
                          <a:sym typeface="Courier New"/>
                        </a:rPr>
                        <a:t>document count</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
                          <a:solidFill>
                            <a:srgbClr val="24292E"/>
                          </a:solidFill>
                          <a:latin typeface="Courier New"/>
                          <a:ea typeface="Courier New"/>
                          <a:cs typeface="Courier New"/>
                          <a:sym typeface="Courier New"/>
                        </a:rPr>
                        <a:t>token count</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
                          <a:solidFill>
                            <a:srgbClr val="24292E"/>
                          </a:solidFill>
                          <a:latin typeface="Courier New"/>
                          <a:ea typeface="Courier New"/>
                          <a:cs typeface="Courier New"/>
                          <a:sym typeface="Courier New"/>
                        </a:rPr>
                        <a:t>Annotated or not</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r>
              <a:tr h="1092400">
                <a:tc>
                  <a:txBody>
                    <a:bodyPr/>
                    <a:lstStyle/>
                    <a:p>
                      <a:pPr indent="0" lvl="0" marL="0" rtl="0" algn="l">
                        <a:lnSpc>
                          <a:spcPct val="115000"/>
                        </a:lnSpc>
                        <a:spcBef>
                          <a:spcPts val="0"/>
                        </a:spcBef>
                        <a:spcAft>
                          <a:spcPts val="1200"/>
                        </a:spcAft>
                        <a:buNone/>
                      </a:pPr>
                      <a:r>
                        <a:rPr lang="en">
                          <a:solidFill>
                            <a:srgbClr val="24292E"/>
                          </a:solidFill>
                          <a:latin typeface="Courier New"/>
                          <a:ea typeface="Courier New"/>
                          <a:cs typeface="Courier New"/>
                          <a:sym typeface="Courier New"/>
                        </a:rPr>
                        <a:t>Travaux de l’assemblée nationale</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a:solidFill>
                            <a:srgbClr val="24292E"/>
                          </a:solidFill>
                          <a:latin typeface="Courier New"/>
                          <a:ea typeface="Courier New"/>
                          <a:cs typeface="Courier New"/>
                          <a:sym typeface="Courier New"/>
                        </a:rPr>
                        <a:t>Assnat</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a:solidFill>
                            <a:srgbClr val="24292E"/>
                          </a:solidFill>
                          <a:latin typeface="Courier New"/>
                          <a:ea typeface="Courier New"/>
                          <a:cs typeface="Courier New"/>
                          <a:sym typeface="Courier New"/>
                        </a:rPr>
                        <a:t>F</a:t>
                      </a:r>
                      <a:r>
                        <a:rPr lang="en">
                          <a:solidFill>
                            <a:srgbClr val="24292E"/>
                          </a:solidFill>
                          <a:latin typeface="Courier New"/>
                          <a:ea typeface="Courier New"/>
                          <a:cs typeface="Courier New"/>
                          <a:sym typeface="Courier New"/>
                        </a:rPr>
                        <a:t>rench</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a:solidFill>
                            <a:srgbClr val="24292E"/>
                          </a:solidFill>
                          <a:latin typeface="Courier New"/>
                          <a:ea typeface="Courier New"/>
                          <a:cs typeface="Courier New"/>
                          <a:sym typeface="Courier New"/>
                        </a:rPr>
                        <a:t>5,484</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a:solidFill>
                            <a:srgbClr val="24292E"/>
                          </a:solidFill>
                          <a:latin typeface="Courier New"/>
                          <a:ea typeface="Courier New"/>
                          <a:cs typeface="Courier New"/>
                          <a:sym typeface="Courier New"/>
                        </a:rPr>
                        <a:t>231M</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a:solidFill>
                            <a:srgbClr val="24292E"/>
                          </a:solidFill>
                          <a:latin typeface="Courier New"/>
                          <a:ea typeface="Courier New"/>
                          <a:cs typeface="Courier New"/>
                          <a:sym typeface="Courier New"/>
                        </a:rPr>
                        <a:t>yes</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r>
              <a:tr h="856450">
                <a:tc>
                  <a:txBody>
                    <a:bodyPr/>
                    <a:lstStyle/>
                    <a:p>
                      <a:pPr indent="0" lvl="0" marL="0" rtl="0" algn="l">
                        <a:lnSpc>
                          <a:spcPct val="115000"/>
                        </a:lnSpc>
                        <a:spcBef>
                          <a:spcPts val="0"/>
                        </a:spcBef>
                        <a:spcAft>
                          <a:spcPts val="1200"/>
                        </a:spcAft>
                        <a:buNone/>
                      </a:pPr>
                      <a:r>
                        <a:rPr lang="en">
                          <a:solidFill>
                            <a:srgbClr val="24292E"/>
                          </a:solidFill>
                          <a:latin typeface="Courier New"/>
                          <a:ea typeface="Courier New"/>
                          <a:cs typeface="Courier New"/>
                          <a:sym typeface="Courier New"/>
                        </a:rPr>
                        <a:t>COVID-19 Open Research Dataset</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a:solidFill>
                            <a:srgbClr val="24292E"/>
                          </a:solidFill>
                          <a:latin typeface="Courier New"/>
                          <a:ea typeface="Courier New"/>
                          <a:cs typeface="Courier New"/>
                          <a:sym typeface="Courier New"/>
                        </a:rPr>
                        <a:t>Covid</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a:solidFill>
                            <a:srgbClr val="24292E"/>
                          </a:solidFill>
                          <a:latin typeface="Courier New"/>
                          <a:ea typeface="Courier New"/>
                          <a:cs typeface="Courier New"/>
                          <a:sym typeface="Courier New"/>
                        </a:rPr>
                        <a:t>E</a:t>
                      </a:r>
                      <a:r>
                        <a:rPr lang="en">
                          <a:solidFill>
                            <a:srgbClr val="24292E"/>
                          </a:solidFill>
                          <a:latin typeface="Courier New"/>
                          <a:ea typeface="Courier New"/>
                          <a:cs typeface="Courier New"/>
                          <a:sym typeface="Courier New"/>
                        </a:rPr>
                        <a:t>nglish</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urier New"/>
                          <a:ea typeface="Courier New"/>
                          <a:cs typeface="Courier New"/>
                          <a:sym typeface="Courier New"/>
                        </a:rPr>
                        <a:t>57,368</a:t>
                      </a:r>
                      <a:endParaRPr>
                        <a:latin typeface="Courier New"/>
                        <a:ea typeface="Courier New"/>
                        <a:cs typeface="Courier New"/>
                        <a:sym typeface="Courier New"/>
                      </a:endParaRPr>
                    </a:p>
                    <a:p>
                      <a:pPr indent="0" lvl="0" marL="0" rtl="0" algn="l">
                        <a:lnSpc>
                          <a:spcPct val="115000"/>
                        </a:lnSpc>
                        <a:spcBef>
                          <a:spcPts val="0"/>
                        </a:spcBef>
                        <a:spcAft>
                          <a:spcPts val="1200"/>
                        </a:spcAft>
                        <a:buNone/>
                      </a:pPr>
                      <a:r>
                        <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urier New"/>
                          <a:ea typeface="Courier New"/>
                          <a:cs typeface="Courier New"/>
                          <a:sym typeface="Courier New"/>
                        </a:rPr>
                        <a:t>295M</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a:solidFill>
                            <a:srgbClr val="24292E"/>
                          </a:solidFill>
                          <a:latin typeface="Courier New"/>
                          <a:ea typeface="Courier New"/>
                          <a:cs typeface="Courier New"/>
                          <a:sym typeface="Courier New"/>
                        </a:rPr>
                        <a:t>yes</a:t>
                      </a:r>
                      <a:endParaRPr>
                        <a:solidFill>
                          <a:srgbClr val="24292E"/>
                        </a:solidFill>
                        <a:latin typeface="Courier New"/>
                        <a:ea typeface="Courier New"/>
                        <a:cs typeface="Courier New"/>
                        <a:sym typeface="Courier New"/>
                      </a:endParaRPr>
                    </a:p>
                  </a:txBody>
                  <a:tcPr marT="63500" marB="63500" marR="127000" marL="127000">
                    <a:lnL cap="flat" cmpd="sng" w="9475">
                      <a:solidFill>
                        <a:srgbClr val="DFE2E5"/>
                      </a:solidFill>
                      <a:prstDash val="solid"/>
                      <a:round/>
                      <a:headEnd len="sm" w="sm" type="none"/>
                      <a:tailEnd len="sm" w="sm" type="none"/>
                    </a:lnL>
                    <a:lnR cap="flat" cmpd="sng" w="9475">
                      <a:solidFill>
                        <a:srgbClr val="DFE2E5"/>
                      </a:solidFill>
                      <a:prstDash val="solid"/>
                      <a:round/>
                      <a:headEnd len="sm" w="sm" type="none"/>
                      <a:tailEnd len="sm" w="sm" type="none"/>
                    </a:lnR>
                    <a:lnT cap="flat" cmpd="sng" w="9475">
                      <a:solidFill>
                        <a:srgbClr val="DFE2E5"/>
                      </a:solidFill>
                      <a:prstDash val="solid"/>
                      <a:round/>
                      <a:headEnd len="sm" w="sm" type="none"/>
                      <a:tailEnd len="sm" w="sm" type="none"/>
                    </a:lnT>
                    <a:lnB cap="flat" cmpd="sng" w="9475">
                      <a:solidFill>
                        <a:srgbClr val="DFE2E5"/>
                      </a:solidFill>
                      <a:prstDash val="solid"/>
                      <a:round/>
                      <a:headEnd len="sm" w="sm" type="none"/>
                      <a:tailEnd len="sm" w="sm" type="none"/>
                    </a:lnB>
                  </a:tcPr>
                </a:tc>
              </a:tr>
            </a:tbl>
          </a:graphicData>
        </a:graphic>
      </p:graphicFrame>
      <p:sp>
        <p:nvSpPr>
          <p:cNvPr id="112" name="Google Shape;112;p20"/>
          <p:cNvSpPr txBox="1"/>
          <p:nvPr/>
        </p:nvSpPr>
        <p:spPr>
          <a:xfrm>
            <a:off x="867350" y="4253375"/>
            <a:ext cx="7593900" cy="41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latin typeface="Times New Roman"/>
                <a:ea typeface="Times New Roman"/>
                <a:cs typeface="Times New Roman"/>
                <a:sym typeface="Times New Roman"/>
              </a:rPr>
              <a:t>Note: the datasets are quite big that each one takes ~80G space after </a:t>
            </a:r>
            <a:r>
              <a:rPr i="1" lang="en">
                <a:latin typeface="Times New Roman"/>
                <a:ea typeface="Times New Roman"/>
                <a:cs typeface="Times New Roman"/>
                <a:sym typeface="Times New Roman"/>
              </a:rPr>
              <a:t>decompression</a:t>
            </a:r>
            <a:r>
              <a:rPr i="1" lang="en">
                <a:latin typeface="Times New Roman"/>
                <a:ea typeface="Times New Roman"/>
                <a:cs typeface="Times New Roman"/>
                <a:sym typeface="Times New Roman"/>
              </a:rPr>
              <a:t>.</a:t>
            </a:r>
            <a:endParaRPr i="1">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Impact"/>
                <a:ea typeface="Impact"/>
                <a:cs typeface="Impact"/>
                <a:sym typeface="Impact"/>
              </a:rPr>
              <a:t>Phase 1  Datasets</a:t>
            </a:r>
            <a:endParaRPr>
              <a:latin typeface="Impact"/>
              <a:ea typeface="Impact"/>
              <a:cs typeface="Impact"/>
              <a:sym typeface="Impact"/>
            </a:endParaRPr>
          </a:p>
        </p:txBody>
      </p:sp>
      <p:pic>
        <p:nvPicPr>
          <p:cNvPr id="118" name="Google Shape;118;p21"/>
          <p:cNvPicPr preferRelativeResize="0"/>
          <p:nvPr/>
        </p:nvPicPr>
        <p:blipFill rotWithShape="1">
          <a:blip r:embed="rId3">
            <a:alphaModFix/>
          </a:blip>
          <a:srcRect b="40134" l="2402" r="29342" t="0"/>
          <a:stretch/>
        </p:blipFill>
        <p:spPr>
          <a:xfrm>
            <a:off x="311700" y="1158300"/>
            <a:ext cx="3913801" cy="2571750"/>
          </a:xfrm>
          <a:prstGeom prst="rect">
            <a:avLst/>
          </a:prstGeom>
          <a:noFill/>
          <a:ln>
            <a:noFill/>
          </a:ln>
        </p:spPr>
      </p:pic>
      <p:sp>
        <p:nvSpPr>
          <p:cNvPr id="119" name="Google Shape;119;p21"/>
          <p:cNvSpPr txBox="1"/>
          <p:nvPr/>
        </p:nvSpPr>
        <p:spPr>
          <a:xfrm>
            <a:off x="4412675" y="1047250"/>
            <a:ext cx="4418400" cy="10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Courier New"/>
                <a:ea typeface="Courier New"/>
                <a:cs typeface="Courier New"/>
                <a:sym typeface="Courier New"/>
              </a:rPr>
              <a:t>corpus.json</a:t>
            </a:r>
            <a:endParaRPr b="1" sz="1300">
              <a:latin typeface="Courier New"/>
              <a:ea typeface="Courier New"/>
              <a:cs typeface="Courier New"/>
              <a:sym typeface="Courier New"/>
            </a:endParaRPr>
          </a:p>
          <a:p>
            <a:pPr indent="-311150" lvl="0" marL="457200" rtl="0" algn="l">
              <a:spcBef>
                <a:spcPts val="0"/>
              </a:spcBef>
              <a:spcAft>
                <a:spcPts val="0"/>
              </a:spcAft>
              <a:buSzPts val="1300"/>
              <a:buFont typeface="Courier New"/>
              <a:buChar char="-"/>
            </a:pPr>
            <a:r>
              <a:rPr lang="en" sz="1300">
                <a:latin typeface="Courier New"/>
                <a:ea typeface="Courier New"/>
                <a:cs typeface="Courier New"/>
                <a:sym typeface="Courier New"/>
              </a:rPr>
              <a:t>basic</a:t>
            </a:r>
            <a:r>
              <a:rPr lang="en" sz="1300">
                <a:latin typeface="Courier New"/>
                <a:ea typeface="Courier New"/>
                <a:cs typeface="Courier New"/>
                <a:sym typeface="Courier New"/>
              </a:rPr>
              <a:t> information of this corpus </a:t>
            </a:r>
            <a:endParaRPr sz="1300">
              <a:latin typeface="Courier New"/>
              <a:ea typeface="Courier New"/>
              <a:cs typeface="Courier New"/>
              <a:sym typeface="Courier New"/>
            </a:endParaRPr>
          </a:p>
          <a:p>
            <a:pPr indent="-311150" lvl="0" marL="457200" rtl="0" algn="l">
              <a:spcBef>
                <a:spcPts val="0"/>
              </a:spcBef>
              <a:spcAft>
                <a:spcPts val="0"/>
              </a:spcAft>
              <a:buSzPts val="1300"/>
              <a:buFont typeface="Courier New"/>
              <a:buChar char="-"/>
            </a:pPr>
            <a:r>
              <a:rPr lang="en" sz="1300">
                <a:latin typeface="Courier New"/>
                <a:ea typeface="Courier New"/>
                <a:cs typeface="Courier New"/>
                <a:sym typeface="Courier New"/>
              </a:rPr>
              <a:t>e.g. corpus id, corpus title, language, document counts</a:t>
            </a:r>
            <a:endParaRPr sz="1300">
              <a:latin typeface="Courier New"/>
              <a:ea typeface="Courier New"/>
              <a:cs typeface="Courier New"/>
              <a:sym typeface="Courier New"/>
            </a:endParaRPr>
          </a:p>
          <a:p>
            <a:pPr indent="0" lvl="0" marL="0" rtl="0" algn="l">
              <a:spcBef>
                <a:spcPts val="0"/>
              </a:spcBef>
              <a:spcAft>
                <a:spcPts val="0"/>
              </a:spcAft>
              <a:buNone/>
            </a:pPr>
            <a:r>
              <a:t/>
            </a:r>
            <a:endParaRPr sz="1300">
              <a:latin typeface="Courier New"/>
              <a:ea typeface="Courier New"/>
              <a:cs typeface="Courier New"/>
              <a:sym typeface="Courier New"/>
            </a:endParaRPr>
          </a:p>
        </p:txBody>
      </p:sp>
      <p:sp>
        <p:nvSpPr>
          <p:cNvPr id="120" name="Google Shape;120;p21"/>
          <p:cNvSpPr txBox="1"/>
          <p:nvPr/>
        </p:nvSpPr>
        <p:spPr>
          <a:xfrm>
            <a:off x="4412675" y="1997500"/>
            <a:ext cx="42510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ourier New"/>
                <a:ea typeface="Courier New"/>
                <a:cs typeface="Courier New"/>
                <a:sym typeface="Courier New"/>
              </a:rPr>
              <a:t>CorpusStructure.json</a:t>
            </a:r>
            <a:endParaRPr b="1" sz="1300">
              <a:solidFill>
                <a:schemeClr val="dk1"/>
              </a:solidFill>
              <a:latin typeface="Courier New"/>
              <a:ea typeface="Courier New"/>
              <a:cs typeface="Courier New"/>
              <a:sym typeface="Courier New"/>
            </a:endParaRPr>
          </a:p>
          <a:p>
            <a:pPr indent="-311150" lvl="0" marL="457200" rtl="0" algn="l">
              <a:spcBef>
                <a:spcPts val="0"/>
              </a:spcBef>
              <a:spcAft>
                <a:spcPts val="0"/>
              </a:spcAft>
              <a:buClr>
                <a:schemeClr val="dk1"/>
              </a:buClr>
              <a:buSzPts val="1300"/>
              <a:buFont typeface="Courier New"/>
              <a:buChar char="-"/>
            </a:pPr>
            <a:r>
              <a:rPr lang="en" sz="1300">
                <a:solidFill>
                  <a:schemeClr val="dk1"/>
                </a:solidFill>
                <a:latin typeface="Courier New"/>
                <a:ea typeface="Courier New"/>
                <a:cs typeface="Courier New"/>
                <a:sym typeface="Courier New"/>
              </a:rPr>
              <a:t>detailed structure of ‘groups’</a:t>
            </a:r>
            <a:endParaRPr sz="1300">
              <a:solidFill>
                <a:schemeClr val="dk1"/>
              </a:solidFill>
              <a:latin typeface="Courier New"/>
              <a:ea typeface="Courier New"/>
              <a:cs typeface="Courier New"/>
              <a:sym typeface="Courier New"/>
            </a:endParaRPr>
          </a:p>
        </p:txBody>
      </p:sp>
      <p:sp>
        <p:nvSpPr>
          <p:cNvPr id="121" name="Google Shape;121;p21"/>
          <p:cNvSpPr txBox="1"/>
          <p:nvPr/>
        </p:nvSpPr>
        <p:spPr>
          <a:xfrm>
            <a:off x="4443125" y="2571750"/>
            <a:ext cx="4357500" cy="12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ourier New"/>
                <a:ea typeface="Courier New"/>
                <a:cs typeface="Courier New"/>
                <a:sym typeface="Courier New"/>
              </a:rPr>
              <a:t>documents</a:t>
            </a:r>
            <a:endParaRPr b="1" sz="1300">
              <a:solidFill>
                <a:schemeClr val="dk1"/>
              </a:solidFill>
              <a:latin typeface="Courier New"/>
              <a:ea typeface="Courier New"/>
              <a:cs typeface="Courier New"/>
              <a:sym typeface="Courier New"/>
            </a:endParaRPr>
          </a:p>
          <a:p>
            <a:pPr indent="-311150" lvl="0" marL="457200" rtl="0" algn="l">
              <a:spcBef>
                <a:spcPts val="0"/>
              </a:spcBef>
              <a:spcAft>
                <a:spcPts val="0"/>
              </a:spcAft>
              <a:buClr>
                <a:schemeClr val="dk1"/>
              </a:buClr>
              <a:buSzPts val="1300"/>
              <a:buFont typeface="Courier New"/>
              <a:buChar char="-"/>
            </a:pPr>
            <a:r>
              <a:rPr lang="en" sz="1300">
                <a:solidFill>
                  <a:schemeClr val="dk1"/>
                </a:solidFill>
                <a:latin typeface="Courier New"/>
                <a:ea typeface="Courier New"/>
                <a:cs typeface="Courier New"/>
                <a:sym typeface="Courier New"/>
              </a:rPr>
              <a:t>file names are document ids</a:t>
            </a:r>
            <a:endParaRPr sz="1300">
              <a:solidFill>
                <a:schemeClr val="dk1"/>
              </a:solidFill>
              <a:latin typeface="Courier New"/>
              <a:ea typeface="Courier New"/>
              <a:cs typeface="Courier New"/>
              <a:sym typeface="Courier New"/>
            </a:endParaRPr>
          </a:p>
          <a:p>
            <a:pPr indent="-311150" lvl="0" marL="457200" rtl="0" algn="l">
              <a:spcBef>
                <a:spcPts val="0"/>
              </a:spcBef>
              <a:spcAft>
                <a:spcPts val="0"/>
              </a:spcAft>
              <a:buClr>
                <a:schemeClr val="dk1"/>
              </a:buClr>
              <a:buSzPts val="1300"/>
              <a:buFont typeface="Courier New"/>
              <a:buChar char="-"/>
            </a:pPr>
            <a:r>
              <a:rPr lang="en" sz="1300">
                <a:solidFill>
                  <a:schemeClr val="dk1"/>
                </a:solidFill>
                <a:latin typeface="Courier New"/>
                <a:ea typeface="Courier New"/>
                <a:cs typeface="Courier New"/>
                <a:sym typeface="Courier New"/>
              </a:rPr>
              <a:t>each document includes an id, source, title of the document, </a:t>
            </a:r>
            <a:r>
              <a:rPr i="1" lang="en" sz="1300" u="sng">
                <a:solidFill>
                  <a:schemeClr val="dk1"/>
                </a:solidFill>
                <a:latin typeface="Courier New"/>
                <a:ea typeface="Courier New"/>
                <a:cs typeface="Courier New"/>
                <a:sym typeface="Courier New"/>
              </a:rPr>
              <a:t>full text</a:t>
            </a:r>
            <a:r>
              <a:rPr lang="en" sz="1300">
                <a:solidFill>
                  <a:schemeClr val="dk1"/>
                </a:solidFill>
                <a:latin typeface="Courier New"/>
                <a:ea typeface="Courier New"/>
                <a:cs typeface="Courier New"/>
                <a:sym typeface="Courier New"/>
              </a:rPr>
              <a:t> and the language</a:t>
            </a:r>
            <a:endParaRPr sz="1300">
              <a:solidFill>
                <a:schemeClr val="dk1"/>
              </a:solidFill>
              <a:latin typeface="Courier New"/>
              <a:ea typeface="Courier New"/>
              <a:cs typeface="Courier New"/>
              <a:sym typeface="Courier New"/>
            </a:endParaRPr>
          </a:p>
        </p:txBody>
      </p:sp>
      <p:sp>
        <p:nvSpPr>
          <p:cNvPr id="122" name="Google Shape;122;p21"/>
          <p:cNvSpPr txBox="1"/>
          <p:nvPr/>
        </p:nvSpPr>
        <p:spPr>
          <a:xfrm>
            <a:off x="4443125" y="3642675"/>
            <a:ext cx="4357500" cy="12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Courier New"/>
                <a:ea typeface="Courier New"/>
                <a:cs typeface="Courier New"/>
                <a:sym typeface="Courier New"/>
              </a:rPr>
              <a:t>groups</a:t>
            </a:r>
            <a:endParaRPr b="1" sz="1300">
              <a:solidFill>
                <a:schemeClr val="dk1"/>
              </a:solidFill>
              <a:latin typeface="Courier New"/>
              <a:ea typeface="Courier New"/>
              <a:cs typeface="Courier New"/>
              <a:sym typeface="Courier New"/>
            </a:endParaRPr>
          </a:p>
          <a:p>
            <a:pPr indent="-311150" lvl="0" marL="457200" rtl="0" algn="l">
              <a:spcBef>
                <a:spcPts val="0"/>
              </a:spcBef>
              <a:spcAft>
                <a:spcPts val="0"/>
              </a:spcAft>
              <a:buClr>
                <a:schemeClr val="dk1"/>
              </a:buClr>
              <a:buSzPts val="1300"/>
              <a:buFont typeface="Courier New"/>
              <a:buChar char="-"/>
            </a:pPr>
            <a:r>
              <a:rPr lang="en" sz="1300">
                <a:solidFill>
                  <a:schemeClr val="dk1"/>
                </a:solidFill>
                <a:latin typeface="Courier New"/>
                <a:ea typeface="Courier New"/>
                <a:cs typeface="Courier New"/>
                <a:sym typeface="Courier New"/>
              </a:rPr>
              <a:t>annotation files</a:t>
            </a:r>
            <a:endParaRPr sz="1300">
              <a:solidFill>
                <a:schemeClr val="dk1"/>
              </a:solidFill>
              <a:latin typeface="Courier New"/>
              <a:ea typeface="Courier New"/>
              <a:cs typeface="Courier New"/>
              <a:sym typeface="Courier New"/>
            </a:endParaRPr>
          </a:p>
          <a:p>
            <a:pPr indent="-311150" lvl="0" marL="457200" rtl="0" algn="l">
              <a:spcBef>
                <a:spcPts val="0"/>
              </a:spcBef>
              <a:spcAft>
                <a:spcPts val="0"/>
              </a:spcAft>
              <a:buClr>
                <a:schemeClr val="dk1"/>
              </a:buClr>
              <a:buSzPts val="1300"/>
              <a:buFont typeface="Courier New"/>
              <a:buChar char="-"/>
            </a:pPr>
            <a:r>
              <a:rPr lang="en" sz="1300">
                <a:solidFill>
                  <a:schemeClr val="dk1"/>
                </a:solidFill>
                <a:latin typeface="Courier New"/>
                <a:ea typeface="Courier New"/>
                <a:cs typeface="Courier New"/>
                <a:sym typeface="Courier New"/>
              </a:rPr>
              <a:t>one group is about document metadata</a:t>
            </a:r>
            <a:endParaRPr sz="1300">
              <a:solidFill>
                <a:schemeClr val="dk1"/>
              </a:solidFill>
              <a:latin typeface="Courier New"/>
              <a:ea typeface="Courier New"/>
              <a:cs typeface="Courier New"/>
              <a:sym typeface="Courier New"/>
            </a:endParaRPr>
          </a:p>
          <a:p>
            <a:pPr indent="-311150" lvl="0" marL="457200" rtl="0" algn="l">
              <a:spcBef>
                <a:spcPts val="0"/>
              </a:spcBef>
              <a:spcAft>
                <a:spcPts val="0"/>
              </a:spcAft>
              <a:buClr>
                <a:schemeClr val="dk1"/>
              </a:buClr>
              <a:buSzPts val="1300"/>
              <a:buFont typeface="Courier New"/>
              <a:buChar char="-"/>
            </a:pPr>
            <a:r>
              <a:rPr lang="en" sz="1300">
                <a:solidFill>
                  <a:schemeClr val="dk1"/>
                </a:solidFill>
                <a:latin typeface="Courier New"/>
                <a:ea typeface="Courier New"/>
                <a:cs typeface="Courier New"/>
                <a:sym typeface="Courier New"/>
              </a:rPr>
              <a:t>another is about split sentences and tokens</a:t>
            </a:r>
            <a:endParaRPr sz="1300">
              <a:solidFill>
                <a:schemeClr val="dk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